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2"/>
  </p:notesMasterIdLst>
  <p:sldIdLst>
    <p:sldId id="256" r:id="rId2"/>
    <p:sldId id="296" r:id="rId3"/>
    <p:sldId id="257" r:id="rId4"/>
    <p:sldId id="258" r:id="rId5"/>
    <p:sldId id="300" r:id="rId6"/>
    <p:sldId id="301" r:id="rId7"/>
    <p:sldId id="302" r:id="rId8"/>
    <p:sldId id="303" r:id="rId9"/>
    <p:sldId id="304" r:id="rId10"/>
    <p:sldId id="297" r:id="rId11"/>
    <p:sldId id="299" r:id="rId12"/>
    <p:sldId id="306" r:id="rId13"/>
    <p:sldId id="307" r:id="rId14"/>
    <p:sldId id="309" r:id="rId15"/>
    <p:sldId id="308" r:id="rId16"/>
    <p:sldId id="261" r:id="rId17"/>
    <p:sldId id="264" r:id="rId18"/>
    <p:sldId id="263" r:id="rId19"/>
    <p:sldId id="262" r:id="rId20"/>
    <p:sldId id="265" r:id="rId21"/>
    <p:sldId id="269" r:id="rId22"/>
    <p:sldId id="272" r:id="rId23"/>
    <p:sldId id="271" r:id="rId24"/>
    <p:sldId id="270" r:id="rId25"/>
    <p:sldId id="266" r:id="rId26"/>
    <p:sldId id="268" r:id="rId27"/>
    <p:sldId id="267" r:id="rId28"/>
    <p:sldId id="277" r:id="rId29"/>
    <p:sldId id="278" r:id="rId30"/>
    <p:sldId id="276" r:id="rId31"/>
    <p:sldId id="275" r:id="rId32"/>
    <p:sldId id="279" r:id="rId33"/>
    <p:sldId id="274" r:id="rId34"/>
    <p:sldId id="280" r:id="rId35"/>
    <p:sldId id="281" r:id="rId36"/>
    <p:sldId id="282" r:id="rId37"/>
    <p:sldId id="283" r:id="rId38"/>
    <p:sldId id="284" r:id="rId39"/>
    <p:sldId id="285" r:id="rId40"/>
    <p:sldId id="292" r:id="rId4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5D8611-77B4-4DD4-9734-8220179D3248}" type="datetimeFigureOut">
              <a:rPr lang="uk-UA" smtClean="0"/>
              <a:pPr/>
              <a:t>27.04.2021</a:t>
            </a:fld>
            <a:endParaRPr lang="uk-UA"/>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284886-4CAD-46ED-9F2B-4BF103CF30A7}" type="slidenum">
              <a:rPr lang="uk-UA" smtClean="0"/>
              <a:pPr/>
              <a:t>‹#›</a:t>
            </a:fld>
            <a:endParaRPr lang="uk-UA"/>
          </a:p>
        </p:txBody>
      </p:sp>
    </p:spTree>
    <p:extLst>
      <p:ext uri="{BB962C8B-B14F-4D97-AF65-F5344CB8AC3E}">
        <p14:creationId xmlns="" xmlns:p14="http://schemas.microsoft.com/office/powerpoint/2010/main" val="9685880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CD284886-4CAD-46ED-9F2B-4BF103CF30A7}" type="slidenum">
              <a:rPr lang="uk-UA" smtClean="0"/>
              <a:pPr/>
              <a:t>17</a:t>
            </a:fld>
            <a:endParaRPr lang="uk-UA"/>
          </a:p>
        </p:txBody>
      </p:sp>
    </p:spTree>
    <p:extLst>
      <p:ext uri="{BB962C8B-B14F-4D97-AF65-F5344CB8AC3E}">
        <p14:creationId xmlns="" xmlns:p14="http://schemas.microsoft.com/office/powerpoint/2010/main" val="2687220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27.04.2021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B106E36-FD25-4E2D-B0AA-010F637433A0}" type="datetimeFigureOut">
              <a:rPr lang="ru-RU" smtClean="0"/>
              <a:pPr/>
              <a:t>27.04.2021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27.04.2021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5B106E36-FD25-4E2D-B0AA-010F637433A0}" type="datetimeFigureOut">
              <a:rPr lang="ru-RU" smtClean="0"/>
              <a:pPr/>
              <a:t>27.04.2021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27.04.2021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5B106E36-FD25-4E2D-B0AA-010F637433A0}" type="datetimeFigureOut">
              <a:rPr lang="ru-RU" smtClean="0"/>
              <a:pPr/>
              <a:t>27.04.2021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5B106E36-FD25-4E2D-B0AA-010F637433A0}" type="datetimeFigureOut">
              <a:rPr lang="ru-RU" smtClean="0"/>
              <a:pPr/>
              <a:t>27.04.2021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B106E36-FD25-4E2D-B0AA-010F637433A0}" type="datetimeFigureOut">
              <a:rPr lang="ru-RU" smtClean="0"/>
              <a:pPr/>
              <a:t>27.04.2021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27.04.2021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B106E36-FD25-4E2D-B0AA-010F637433A0}" type="datetimeFigureOut">
              <a:rPr lang="ru-RU" smtClean="0"/>
              <a:pPr/>
              <a:t>27.04.2021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B106E36-FD25-4E2D-B0AA-010F637433A0}" type="datetimeFigureOut">
              <a:rPr lang="ru-RU" smtClean="0"/>
              <a:pPr/>
              <a:t>27.04.2021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5B106E36-FD25-4E2D-B0AA-010F637433A0}" type="datetimeFigureOut">
              <a:rPr lang="ru-RU" smtClean="0"/>
              <a:pPr/>
              <a:t>27.04.2021</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725C68B6-61C2-468F-89AB-4B9F7531AA68}" type="slidenum">
              <a:rPr lang="ru-RU" smtClean="0"/>
              <a:pPr/>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4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404665"/>
            <a:ext cx="7772400" cy="2232247"/>
          </a:xfrm>
        </p:spPr>
        <p:txBody>
          <a:bodyPr>
            <a:normAutofit/>
          </a:bodyPr>
          <a:lstStyle/>
          <a:p>
            <a:r>
              <a:rPr lang="uk-UA" dirty="0" smtClean="0"/>
              <a:t>ДЗВОНИ ЧОРНОБИЛЯ</a:t>
            </a:r>
            <a:endParaRPr lang="ru-RU" dirty="0"/>
          </a:p>
        </p:txBody>
      </p:sp>
      <p:sp>
        <p:nvSpPr>
          <p:cNvPr id="3" name="Подзаголовок 2"/>
          <p:cNvSpPr>
            <a:spLocks noGrp="1"/>
          </p:cNvSpPr>
          <p:nvPr>
            <p:ph type="subTitle" idx="1"/>
          </p:nvPr>
        </p:nvSpPr>
        <p:spPr>
          <a:xfrm>
            <a:off x="611560" y="2636912"/>
            <a:ext cx="7992888" cy="3744416"/>
          </a:xfrm>
        </p:spPr>
        <p:txBody>
          <a:bodyPr>
            <a:normAutofit fontScale="92500" lnSpcReduction="10000"/>
          </a:bodyPr>
          <a:lstStyle/>
          <a:p>
            <a:r>
              <a:rPr lang="uk-UA" sz="4800" dirty="0" smtClean="0">
                <a:solidFill>
                  <a:srgbClr val="FF0000"/>
                </a:solidFill>
              </a:rPr>
              <a:t>ЖИТЕЛІ </a:t>
            </a:r>
          </a:p>
          <a:p>
            <a:r>
              <a:rPr lang="uk-UA" sz="4800" dirty="0" smtClean="0">
                <a:solidFill>
                  <a:srgbClr val="FF0000"/>
                </a:solidFill>
              </a:rPr>
              <a:t>ВОЛОЧИЩИНИ У БОРОТЬБІ</a:t>
            </a:r>
          </a:p>
          <a:p>
            <a:r>
              <a:rPr lang="uk-UA" sz="4800" dirty="0" smtClean="0">
                <a:solidFill>
                  <a:srgbClr val="FF0000"/>
                </a:solidFill>
              </a:rPr>
              <a:t>З ТРАГЕДІЄЮ</a:t>
            </a:r>
            <a:endParaRPr lang="uk-UA" sz="2000" dirty="0" smtClean="0">
              <a:solidFill>
                <a:srgbClr val="FF0000"/>
              </a:solidFill>
            </a:endParaRPr>
          </a:p>
          <a:p>
            <a:r>
              <a:rPr lang="uk-UA" sz="3000" dirty="0" smtClean="0">
                <a:solidFill>
                  <a:schemeClr val="tx1"/>
                </a:solidFill>
              </a:rPr>
              <a:t>Згідно матеріалів Волочиського історико-етнографічного музею</a:t>
            </a:r>
          </a:p>
          <a:p>
            <a:endParaRPr lang="uk-UA" dirty="0" smtClean="0">
              <a:solidFill>
                <a:schemeClr val="tx1"/>
              </a:solidFill>
            </a:endParaRPr>
          </a:p>
          <a:p>
            <a:r>
              <a:rPr lang="uk-UA" dirty="0" smtClean="0">
                <a:solidFill>
                  <a:schemeClr val="tx1"/>
                </a:solidFill>
              </a:rPr>
              <a:t>Автори: </a:t>
            </a:r>
            <a:r>
              <a:rPr lang="uk-UA" dirty="0" err="1" smtClean="0">
                <a:solidFill>
                  <a:schemeClr val="tx1"/>
                </a:solidFill>
              </a:rPr>
              <a:t>Ільчишин</a:t>
            </a:r>
            <a:r>
              <a:rPr lang="uk-UA" dirty="0" smtClean="0">
                <a:solidFill>
                  <a:schemeClr val="tx1"/>
                </a:solidFill>
              </a:rPr>
              <a:t> С.О., Гуляк Л.Я.</a:t>
            </a:r>
            <a:endParaRPr lang="ru-RU" sz="2000"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72067" y="4725143"/>
            <a:ext cx="7408333" cy="2016225"/>
          </a:xfrm>
        </p:spPr>
        <p:txBody>
          <a:bodyPr/>
          <a:lstStyle/>
          <a:p>
            <a:endParaRPr lang="uk-UA" dirty="0"/>
          </a:p>
        </p:txBody>
      </p:sp>
      <p:sp>
        <p:nvSpPr>
          <p:cNvPr id="3" name="Заголовок 2"/>
          <p:cNvSpPr>
            <a:spLocks noGrp="1"/>
          </p:cNvSpPr>
          <p:nvPr>
            <p:ph type="title"/>
          </p:nvPr>
        </p:nvSpPr>
        <p:spPr/>
        <p:txBody>
          <a:bodyPr/>
          <a:lstStyle/>
          <a:p>
            <a:endParaRPr lang="uk-UA" dirty="0"/>
          </a:p>
        </p:txBody>
      </p:sp>
      <p:pic>
        <p:nvPicPr>
          <p:cNvPr id="13314" name="Picture 2" descr="C:\Users\Сергей\Desktop\Новая папка\Screenshot_3-1-856x42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7714"/>
            <a:ext cx="9144000" cy="684028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031130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F:\ЧАЕС ліквідатори\Ліквідатори\1.JPG"/>
          <p:cNvPicPr>
            <a:picLocks noGrp="1" noChangeAspect="1" noChangeArrowheads="1"/>
          </p:cNvPicPr>
          <p:nvPr>
            <p:ph idx="1"/>
          </p:nvPr>
        </p:nvPicPr>
        <p:blipFill>
          <a:blip r:embed="rId2" cstate="print"/>
          <a:srcRect/>
          <a:stretch>
            <a:fillRect/>
          </a:stretch>
        </p:blipFill>
        <p:spPr bwMode="auto">
          <a:xfrm>
            <a:off x="1907704" y="0"/>
            <a:ext cx="5400600" cy="6844494"/>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72067" y="2675467"/>
            <a:ext cx="7948405" cy="3450696"/>
          </a:xfrm>
        </p:spPr>
        <p:txBody>
          <a:bodyPr/>
          <a:lstStyle/>
          <a:p>
            <a:pPr algn="r">
              <a:buNone/>
            </a:pPr>
            <a:r>
              <a:rPr lang="uk-UA" dirty="0" smtClean="0"/>
              <a:t>26 квітня 1986 р.</a:t>
            </a:r>
          </a:p>
          <a:p>
            <a:pPr algn="r">
              <a:buNone/>
            </a:pPr>
            <a:r>
              <a:rPr lang="uk-UA" sz="1800" dirty="0" smtClean="0"/>
              <a:t>Внаслідок злочинних наказів </a:t>
            </a:r>
          </a:p>
          <a:p>
            <a:pPr algn="r">
              <a:buNone/>
            </a:pPr>
            <a:r>
              <a:rPr lang="uk-UA" sz="1800" dirty="0" smtClean="0"/>
              <a:t>керівництва на 4 енергоблоці</a:t>
            </a:r>
          </a:p>
          <a:p>
            <a:pPr algn="r">
              <a:buNone/>
            </a:pPr>
            <a:r>
              <a:rPr lang="uk-UA" sz="1800" dirty="0" smtClean="0"/>
              <a:t>ЧАЕС (Чорнобильської атомної</a:t>
            </a:r>
          </a:p>
          <a:p>
            <a:pPr algn="r">
              <a:buNone/>
            </a:pPr>
            <a:r>
              <a:rPr lang="uk-UA" sz="1800" dirty="0" smtClean="0"/>
              <a:t>електростанції) відбувся вибух.   </a:t>
            </a:r>
            <a:endParaRPr lang="ru-RU" sz="1800" dirty="0"/>
          </a:p>
        </p:txBody>
      </p:sp>
      <p:sp>
        <p:nvSpPr>
          <p:cNvPr id="2" name="Заголовок 1"/>
          <p:cNvSpPr>
            <a:spLocks noGrp="1"/>
          </p:cNvSpPr>
          <p:nvPr>
            <p:ph type="title"/>
          </p:nvPr>
        </p:nvSpPr>
        <p:spPr/>
        <p:txBody>
          <a:bodyPr>
            <a:normAutofit/>
          </a:bodyPr>
          <a:lstStyle/>
          <a:p>
            <a:pPr algn="r"/>
            <a:r>
              <a:rPr lang="uk-UA" sz="2400" dirty="0" smtClean="0"/>
              <a:t>Ікона </a:t>
            </a:r>
            <a:br>
              <a:rPr lang="uk-UA" sz="2400" dirty="0" smtClean="0"/>
            </a:br>
            <a:r>
              <a:rPr lang="uk-UA" sz="2400" dirty="0" err="1" smtClean="0"/>
              <a:t>“Чорнобильський</a:t>
            </a:r>
            <a:r>
              <a:rPr lang="uk-UA" sz="2400" dirty="0" smtClean="0"/>
              <a:t> </a:t>
            </a:r>
            <a:r>
              <a:rPr lang="uk-UA" sz="2400" dirty="0" err="1" smtClean="0"/>
              <a:t>спас”</a:t>
            </a:r>
            <a:endParaRPr lang="ru-RU" sz="2400" dirty="0"/>
          </a:p>
        </p:txBody>
      </p:sp>
      <p:pic>
        <p:nvPicPr>
          <p:cNvPr id="3074" name="Picture 2" descr="F:\ЧАЕС ліквідатори\Ліквідатори\Чорнобильський спас.JPG"/>
          <p:cNvPicPr>
            <a:picLocks noChangeAspect="1" noChangeArrowheads="1"/>
          </p:cNvPicPr>
          <p:nvPr/>
        </p:nvPicPr>
        <p:blipFill>
          <a:blip r:embed="rId2" cstate="print"/>
          <a:srcRect/>
          <a:stretch>
            <a:fillRect/>
          </a:stretch>
        </p:blipFill>
        <p:spPr bwMode="auto">
          <a:xfrm>
            <a:off x="179512" y="119841"/>
            <a:ext cx="5256584" cy="6738159"/>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116632"/>
            <a:ext cx="8579296" cy="3672408"/>
          </a:xfrm>
        </p:spPr>
        <p:txBody>
          <a:bodyPr>
            <a:normAutofit/>
          </a:bodyPr>
          <a:lstStyle/>
          <a:p>
            <a:pPr algn="r"/>
            <a:r>
              <a:rPr lang="uk-UA" sz="1200" dirty="0">
                <a:solidFill>
                  <a:schemeClr val="tx1"/>
                </a:solidFill>
              </a:rPr>
              <a:t>Уперше Чорнобиль згадується в </a:t>
            </a:r>
            <a:r>
              <a:rPr lang="uk-UA" sz="1200" dirty="0" smtClean="0">
                <a:solidFill>
                  <a:schemeClr val="tx1"/>
                </a:solidFill>
              </a:rPr>
              <a:t/>
            </a:r>
            <a:br>
              <a:rPr lang="uk-UA" sz="1200" dirty="0" smtClean="0">
                <a:solidFill>
                  <a:schemeClr val="tx1"/>
                </a:solidFill>
              </a:rPr>
            </a:br>
            <a:r>
              <a:rPr lang="uk-UA" sz="1200" dirty="0" smtClean="0">
                <a:solidFill>
                  <a:schemeClr val="tx1"/>
                </a:solidFill>
              </a:rPr>
              <a:t>Іпатіївському </a:t>
            </a:r>
            <a:r>
              <a:rPr lang="uk-UA" sz="1200" dirty="0">
                <a:solidFill>
                  <a:schemeClr val="tx1"/>
                </a:solidFill>
              </a:rPr>
              <a:t>літописі під 1193 роком, </a:t>
            </a:r>
            <a:r>
              <a:rPr lang="uk-UA" sz="1200" dirty="0" smtClean="0">
                <a:solidFill>
                  <a:schemeClr val="tx1"/>
                </a:solidFill>
              </a:rPr>
              <a:t/>
            </a:r>
            <a:br>
              <a:rPr lang="uk-UA" sz="1200" dirty="0" smtClean="0">
                <a:solidFill>
                  <a:schemeClr val="tx1"/>
                </a:solidFill>
              </a:rPr>
            </a:br>
            <a:r>
              <a:rPr lang="uk-UA" sz="1200" dirty="0" smtClean="0">
                <a:solidFill>
                  <a:schemeClr val="tx1"/>
                </a:solidFill>
              </a:rPr>
              <a:t>коли </a:t>
            </a:r>
            <a:r>
              <a:rPr lang="uk-UA" sz="1200" dirty="0">
                <a:solidFill>
                  <a:schemeClr val="tx1"/>
                </a:solidFill>
              </a:rPr>
              <a:t>князь Рюрик Ростиславич полював у місцевих </a:t>
            </a:r>
            <a:r>
              <a:rPr lang="uk-UA" sz="1200" dirty="0" smtClean="0">
                <a:solidFill>
                  <a:schemeClr val="tx1"/>
                </a:solidFill>
              </a:rPr>
              <a:t>лісах. </a:t>
            </a:r>
            <a:br>
              <a:rPr lang="uk-UA" sz="1200" dirty="0" smtClean="0">
                <a:solidFill>
                  <a:schemeClr val="tx1"/>
                </a:solidFill>
              </a:rPr>
            </a:br>
            <a:r>
              <a:rPr lang="uk-UA" sz="1200" dirty="0" smtClean="0">
                <a:solidFill>
                  <a:schemeClr val="tx1"/>
                </a:solidFill>
              </a:rPr>
              <a:t>Тоді </a:t>
            </a:r>
            <a:r>
              <a:rPr lang="uk-UA" sz="1200" dirty="0">
                <a:solidFill>
                  <a:schemeClr val="tx1"/>
                </a:solidFill>
              </a:rPr>
              <a:t>місто належало до Київського князівства</a:t>
            </a:r>
            <a:r>
              <a:rPr lang="uk-UA" sz="1200" dirty="0" smtClean="0">
                <a:solidFill>
                  <a:schemeClr val="tx1"/>
                </a:solidFill>
              </a:rPr>
              <a:t>.</a:t>
            </a:r>
            <a:r>
              <a:rPr lang="uk-UA" sz="1200" dirty="0">
                <a:solidFill>
                  <a:schemeClr val="tx1"/>
                </a:solidFill>
              </a:rPr>
              <a:t/>
            </a:r>
            <a:br>
              <a:rPr lang="uk-UA" sz="1200" dirty="0">
                <a:solidFill>
                  <a:schemeClr val="tx1"/>
                </a:solidFill>
              </a:rPr>
            </a:br>
            <a:r>
              <a:rPr lang="uk-UA" sz="1200" dirty="0">
                <a:solidFill>
                  <a:schemeClr val="tx1"/>
                </a:solidFill>
              </a:rPr>
              <a:t>Наступна згадка про Чорнобиль </a:t>
            </a:r>
            <a:r>
              <a:rPr lang="uk-UA" sz="1200" dirty="0" smtClean="0">
                <a:solidFill>
                  <a:schemeClr val="tx1"/>
                </a:solidFill>
              </a:rPr>
              <a:t/>
            </a:r>
            <a:br>
              <a:rPr lang="uk-UA" sz="1200" dirty="0" smtClean="0">
                <a:solidFill>
                  <a:schemeClr val="tx1"/>
                </a:solidFill>
              </a:rPr>
            </a:br>
            <a:r>
              <a:rPr lang="uk-UA" sz="1200" dirty="0" smtClean="0">
                <a:solidFill>
                  <a:schemeClr val="tx1"/>
                </a:solidFill>
              </a:rPr>
              <a:t>міститься </a:t>
            </a:r>
            <a:r>
              <a:rPr lang="uk-UA" sz="1200" dirty="0">
                <a:solidFill>
                  <a:schemeClr val="tx1"/>
                </a:solidFill>
              </a:rPr>
              <a:t>у «Списку руських міст далеких і близьких</a:t>
            </a:r>
            <a:r>
              <a:rPr lang="uk-UA" sz="1200" dirty="0" smtClean="0">
                <a:solidFill>
                  <a:schemeClr val="tx1"/>
                </a:solidFill>
              </a:rPr>
              <a:t>»</a:t>
            </a:r>
            <a:br>
              <a:rPr lang="uk-UA" sz="1200" dirty="0" smtClean="0">
                <a:solidFill>
                  <a:schemeClr val="tx1"/>
                </a:solidFill>
              </a:rPr>
            </a:br>
            <a:r>
              <a:rPr lang="uk-UA" sz="1200" dirty="0" smtClean="0">
                <a:solidFill>
                  <a:schemeClr val="tx1"/>
                </a:solidFill>
              </a:rPr>
              <a:t>. </a:t>
            </a:r>
            <a:r>
              <a:rPr lang="uk-UA" sz="1200" dirty="0">
                <a:solidFill>
                  <a:schemeClr val="tx1"/>
                </a:solidFill>
              </a:rPr>
              <a:t>Рештками літописного Чорнобиля, </a:t>
            </a:r>
            <a:r>
              <a:rPr lang="uk-UA" sz="1200" dirty="0" smtClean="0">
                <a:solidFill>
                  <a:schemeClr val="tx1"/>
                </a:solidFill>
              </a:rPr>
              <a:t/>
            </a:r>
            <a:br>
              <a:rPr lang="uk-UA" sz="1200" dirty="0" smtClean="0">
                <a:solidFill>
                  <a:schemeClr val="tx1"/>
                </a:solidFill>
              </a:rPr>
            </a:br>
            <a:r>
              <a:rPr lang="uk-UA" sz="1200" dirty="0" smtClean="0">
                <a:solidFill>
                  <a:schemeClr val="tx1"/>
                </a:solidFill>
              </a:rPr>
              <a:t>скоріш </a:t>
            </a:r>
            <a:r>
              <a:rPr lang="uk-UA" sz="1200" dirty="0">
                <a:solidFill>
                  <a:schemeClr val="tx1"/>
                </a:solidFill>
              </a:rPr>
              <a:t>за все, є городище (із культурним шаром </a:t>
            </a:r>
            <a:r>
              <a:rPr lang="en-US" sz="1200" dirty="0">
                <a:solidFill>
                  <a:schemeClr val="tx1"/>
                </a:solidFill>
              </a:rPr>
              <a:t>XI—XIV </a:t>
            </a:r>
            <a:r>
              <a:rPr lang="uk-UA" sz="1200" dirty="0">
                <a:solidFill>
                  <a:schemeClr val="tx1"/>
                </a:solidFill>
              </a:rPr>
              <a:t>століть), </a:t>
            </a:r>
            <a:r>
              <a:rPr lang="uk-UA" sz="1200" dirty="0" smtClean="0">
                <a:solidFill>
                  <a:schemeClr val="tx1"/>
                </a:solidFill>
              </a:rPr>
              <a:t/>
            </a:r>
            <a:br>
              <a:rPr lang="uk-UA" sz="1200" dirty="0" smtClean="0">
                <a:solidFill>
                  <a:schemeClr val="tx1"/>
                </a:solidFill>
              </a:rPr>
            </a:br>
            <a:r>
              <a:rPr lang="uk-UA" sz="1200" dirty="0" smtClean="0">
                <a:solidFill>
                  <a:schemeClr val="tx1"/>
                </a:solidFill>
              </a:rPr>
              <a:t>виявлене </a:t>
            </a:r>
            <a:r>
              <a:rPr lang="uk-UA" sz="1200" dirty="0">
                <a:solidFill>
                  <a:schemeClr val="tx1"/>
                </a:solidFill>
              </a:rPr>
              <a:t>2003 року на мисі між Свято-</a:t>
            </a:r>
            <a:r>
              <a:rPr lang="uk-UA" sz="1200" dirty="0" err="1">
                <a:solidFill>
                  <a:schemeClr val="tx1"/>
                </a:solidFill>
              </a:rPr>
              <a:t>Іллінською</a:t>
            </a:r>
            <a:r>
              <a:rPr lang="uk-UA" sz="1200" dirty="0">
                <a:solidFill>
                  <a:schemeClr val="tx1"/>
                </a:solidFill>
              </a:rPr>
              <a:t> церквою та </a:t>
            </a:r>
            <a:r>
              <a:rPr lang="uk-UA" sz="1200" dirty="0" smtClean="0">
                <a:solidFill>
                  <a:schemeClr val="tx1"/>
                </a:solidFill>
              </a:rPr>
              <a:t>парком.</a:t>
            </a:r>
            <a:r>
              <a:rPr lang="uk-UA" sz="1200" dirty="0">
                <a:solidFill>
                  <a:schemeClr val="tx1"/>
                </a:solidFill>
              </a:rPr>
              <a:t/>
            </a:r>
            <a:br>
              <a:rPr lang="uk-UA" sz="1200" dirty="0">
                <a:solidFill>
                  <a:schemeClr val="tx1"/>
                </a:solidFill>
              </a:rPr>
            </a:br>
            <a:r>
              <a:rPr lang="uk-UA" sz="1200" dirty="0">
                <a:solidFill>
                  <a:schemeClr val="tx1"/>
                </a:solidFill>
              </a:rPr>
              <a:t>Імовірно, уже в середині </a:t>
            </a:r>
            <a:r>
              <a:rPr lang="en-US" sz="1200" dirty="0">
                <a:solidFill>
                  <a:schemeClr val="tx1"/>
                </a:solidFill>
              </a:rPr>
              <a:t>XV </a:t>
            </a:r>
            <a:r>
              <a:rPr lang="uk-UA" sz="1200" dirty="0">
                <a:solidFill>
                  <a:schemeClr val="tx1"/>
                </a:solidFill>
              </a:rPr>
              <a:t>століття існував Чорнобильський замок, </a:t>
            </a:r>
            <a:r>
              <a:rPr lang="uk-UA" sz="1200" dirty="0" smtClean="0">
                <a:solidFill>
                  <a:schemeClr val="tx1"/>
                </a:solidFill>
              </a:rPr>
              <a:t/>
            </a:r>
            <a:br>
              <a:rPr lang="uk-UA" sz="1200" dirty="0" smtClean="0">
                <a:solidFill>
                  <a:schemeClr val="tx1"/>
                </a:solidFill>
              </a:rPr>
            </a:br>
            <a:r>
              <a:rPr lang="uk-UA" sz="1200" dirty="0" smtClean="0">
                <a:solidFill>
                  <a:schemeClr val="tx1"/>
                </a:solidFill>
              </a:rPr>
              <a:t>який </a:t>
            </a:r>
            <a:r>
              <a:rPr lang="uk-UA" sz="1200" dirty="0">
                <a:solidFill>
                  <a:schemeClr val="tx1"/>
                </a:solidFill>
              </a:rPr>
              <a:t>був розорений татарами (близько 1473 або 1482 року</a:t>
            </a:r>
            <a:r>
              <a:rPr lang="uk-UA" sz="1200" dirty="0" smtClean="0">
                <a:solidFill>
                  <a:schemeClr val="tx1"/>
                </a:solidFill>
              </a:rPr>
              <a:t>)</a:t>
            </a:r>
            <a:br>
              <a:rPr lang="uk-UA" sz="1200" dirty="0" smtClean="0">
                <a:solidFill>
                  <a:schemeClr val="tx1"/>
                </a:solidFill>
              </a:rPr>
            </a:br>
            <a:r>
              <a:rPr lang="uk-UA" sz="1200" dirty="0" smtClean="0">
                <a:solidFill>
                  <a:schemeClr val="tx1"/>
                </a:solidFill>
              </a:rPr>
              <a:t> </a:t>
            </a:r>
            <a:r>
              <a:rPr lang="uk-UA" sz="1200" dirty="0">
                <a:solidFill>
                  <a:schemeClr val="tx1"/>
                </a:solidFill>
              </a:rPr>
              <a:t>і відновлений близько 1521 року[1]. </a:t>
            </a:r>
            <a:r>
              <a:rPr lang="uk-UA" sz="1200" dirty="0" smtClean="0">
                <a:solidFill>
                  <a:schemeClr val="tx1"/>
                </a:solidFill>
              </a:rPr>
              <a:t/>
            </a:r>
            <a:br>
              <a:rPr lang="uk-UA" sz="1200" dirty="0" smtClean="0">
                <a:solidFill>
                  <a:schemeClr val="tx1"/>
                </a:solidFill>
              </a:rPr>
            </a:br>
            <a:r>
              <a:rPr lang="uk-UA" sz="1200" dirty="0" smtClean="0">
                <a:solidFill>
                  <a:schemeClr val="tx1"/>
                </a:solidFill>
              </a:rPr>
              <a:t>Тоді </a:t>
            </a:r>
            <a:r>
              <a:rPr lang="uk-UA" sz="1200" dirty="0">
                <a:solidFill>
                  <a:schemeClr val="tx1"/>
                </a:solidFill>
              </a:rPr>
              <a:t>ж був утворений Чорнобильський замковий </a:t>
            </a:r>
            <a:r>
              <a:rPr lang="uk-UA" sz="1200" dirty="0" smtClean="0">
                <a:solidFill>
                  <a:schemeClr val="tx1"/>
                </a:solidFill>
              </a:rPr>
              <a:t>повіт</a:t>
            </a:r>
            <a:br>
              <a:rPr lang="uk-UA" sz="1200" dirty="0" smtClean="0">
                <a:solidFill>
                  <a:schemeClr val="tx1"/>
                </a:solidFill>
              </a:rPr>
            </a:br>
            <a:r>
              <a:rPr lang="uk-UA" sz="1200" dirty="0" smtClean="0">
                <a:solidFill>
                  <a:schemeClr val="tx1"/>
                </a:solidFill>
              </a:rPr>
              <a:t> </a:t>
            </a:r>
            <a:r>
              <a:rPr lang="uk-UA" sz="1200" dirty="0">
                <a:solidFill>
                  <a:schemeClr val="tx1"/>
                </a:solidFill>
              </a:rPr>
              <a:t>(існував до адміністративної реформи 1565—1566 років</a:t>
            </a:r>
            <a:r>
              <a:rPr lang="uk-UA" sz="1200" dirty="0" smtClean="0">
                <a:solidFill>
                  <a:schemeClr val="tx1"/>
                </a:solidFill>
              </a:rPr>
              <a:t>). </a:t>
            </a:r>
            <a:br>
              <a:rPr lang="uk-UA" sz="1200" dirty="0" smtClean="0">
                <a:solidFill>
                  <a:schemeClr val="tx1"/>
                </a:solidFill>
              </a:rPr>
            </a:br>
            <a:r>
              <a:rPr lang="uk-UA" sz="1200" dirty="0" smtClean="0">
                <a:solidFill>
                  <a:schemeClr val="tx1"/>
                </a:solidFill>
              </a:rPr>
              <a:t>1548 </a:t>
            </a:r>
            <a:r>
              <a:rPr lang="uk-UA" sz="1200" dirty="0">
                <a:solidFill>
                  <a:schemeClr val="tx1"/>
                </a:solidFill>
              </a:rPr>
              <a:t>року за наказом київського воєводи </a:t>
            </a:r>
            <a:r>
              <a:rPr lang="uk-UA" sz="1200" dirty="0" smtClean="0">
                <a:solidFill>
                  <a:schemeClr val="tx1"/>
                </a:solidFill>
              </a:rPr>
              <a:t/>
            </a:r>
            <a:br>
              <a:rPr lang="uk-UA" sz="1200" dirty="0" smtClean="0">
                <a:solidFill>
                  <a:schemeClr val="tx1"/>
                </a:solidFill>
              </a:rPr>
            </a:br>
            <a:r>
              <a:rPr lang="uk-UA" sz="1200" dirty="0" smtClean="0">
                <a:solidFill>
                  <a:schemeClr val="tx1"/>
                </a:solidFill>
              </a:rPr>
              <a:t>Фрідріха </a:t>
            </a:r>
            <a:r>
              <a:rPr lang="uk-UA" sz="1200" dirty="0" err="1">
                <a:solidFill>
                  <a:schemeClr val="tx1"/>
                </a:solidFill>
              </a:rPr>
              <a:t>Пронського</a:t>
            </a:r>
            <a:r>
              <a:rPr lang="uk-UA" sz="1200" dirty="0">
                <a:solidFill>
                  <a:schemeClr val="tx1"/>
                </a:solidFill>
              </a:rPr>
              <a:t> на березі річки Прип'ять </a:t>
            </a:r>
            <a:r>
              <a:rPr lang="uk-UA" sz="1200" dirty="0" smtClean="0">
                <a:solidFill>
                  <a:schemeClr val="tx1"/>
                </a:solidFill>
              </a:rPr>
              <a:t/>
            </a:r>
            <a:br>
              <a:rPr lang="uk-UA" sz="1200" dirty="0" smtClean="0">
                <a:solidFill>
                  <a:schemeClr val="tx1"/>
                </a:solidFill>
              </a:rPr>
            </a:br>
            <a:r>
              <a:rPr lang="uk-UA" sz="1200" dirty="0" smtClean="0">
                <a:solidFill>
                  <a:schemeClr val="tx1"/>
                </a:solidFill>
              </a:rPr>
              <a:t>звели </a:t>
            </a:r>
            <a:r>
              <a:rPr lang="uk-UA" sz="1200" dirty="0">
                <a:solidFill>
                  <a:schemeClr val="tx1"/>
                </a:solidFill>
              </a:rPr>
              <a:t>Чорнобильський замок. Будівництво велось </a:t>
            </a:r>
            <a:r>
              <a:rPr lang="uk-UA" sz="1200" dirty="0" smtClean="0">
                <a:solidFill>
                  <a:schemeClr val="tx1"/>
                </a:solidFill>
              </a:rPr>
              <a:t/>
            </a:r>
            <a:br>
              <a:rPr lang="uk-UA" sz="1200" dirty="0" smtClean="0">
                <a:solidFill>
                  <a:schemeClr val="tx1"/>
                </a:solidFill>
              </a:rPr>
            </a:br>
            <a:r>
              <a:rPr lang="uk-UA" sz="1200" dirty="0" smtClean="0">
                <a:solidFill>
                  <a:schemeClr val="tx1"/>
                </a:solidFill>
              </a:rPr>
              <a:t>місцевими </a:t>
            </a:r>
            <a:r>
              <a:rPr lang="uk-UA" sz="1200" dirty="0">
                <a:solidFill>
                  <a:schemeClr val="tx1"/>
                </a:solidFill>
              </a:rPr>
              <a:t>людьми під керівництвом </a:t>
            </a:r>
            <a:r>
              <a:rPr lang="uk-UA" sz="1200" dirty="0" err="1">
                <a:solidFill>
                  <a:schemeClr val="tx1"/>
                </a:solidFill>
              </a:rPr>
              <a:t>зем'янина</a:t>
            </a:r>
            <a:r>
              <a:rPr lang="uk-UA" sz="1200" dirty="0">
                <a:solidFill>
                  <a:schemeClr val="tx1"/>
                </a:solidFill>
              </a:rPr>
              <a:t> </a:t>
            </a:r>
            <a:r>
              <a:rPr lang="uk-UA" sz="1200" dirty="0" err="1">
                <a:solidFill>
                  <a:schemeClr val="tx1"/>
                </a:solidFill>
              </a:rPr>
              <a:t>Заморенка</a:t>
            </a:r>
            <a:endParaRPr lang="uk-UA" sz="1200" dirty="0">
              <a:solidFill>
                <a:schemeClr val="tx1"/>
              </a:solidFill>
            </a:endParaRPr>
          </a:p>
        </p:txBody>
      </p:sp>
      <p:pic>
        <p:nvPicPr>
          <p:cNvPr id="17410" name="Picture 2" descr="C:\Users\Сергей\Desktop\Новая папка\1b0aed4-660.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4139952" cy="3789040"/>
          </a:xfrm>
          <a:prstGeom prst="rect">
            <a:avLst/>
          </a:prstGeom>
          <a:noFill/>
          <a:extLst>
            <a:ext uri="{909E8E84-426E-40DD-AFC4-6F175D3DCCD1}">
              <a14:hiddenFill xmlns="" xmlns:a14="http://schemas.microsoft.com/office/drawing/2010/main">
                <a:solidFill>
                  <a:srgbClr val="FFFFFF"/>
                </a:solidFill>
              </a14:hiddenFill>
            </a:ext>
          </a:extLst>
        </p:spPr>
      </p:pic>
      <p:pic>
        <p:nvPicPr>
          <p:cNvPr id="17411" name="Picture 3" descr="C:\Users\Сергей\Desktop\Новая папка\fullsize.jpg"/>
          <p:cNvPicPr>
            <a:picLocks noGrp="1" noChangeAspect="1" noChangeArrowheads="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3017566" y="3789040"/>
            <a:ext cx="6126434" cy="30773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884261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endParaRPr lang="uk-UA"/>
          </a:p>
        </p:txBody>
      </p:sp>
      <p:sp>
        <p:nvSpPr>
          <p:cNvPr id="3" name="Заголовок 2"/>
          <p:cNvSpPr>
            <a:spLocks noGrp="1"/>
          </p:cNvSpPr>
          <p:nvPr>
            <p:ph type="title"/>
          </p:nvPr>
        </p:nvSpPr>
        <p:spPr/>
        <p:txBody>
          <a:bodyPr/>
          <a:lstStyle/>
          <a:p>
            <a:endParaRPr lang="uk-UA" dirty="0"/>
          </a:p>
        </p:txBody>
      </p:sp>
      <p:pic>
        <p:nvPicPr>
          <p:cNvPr id="18434" name="Picture 2" descr="C:\Users\Сергей\Desktop\Новая папка\Чорнобиль-довідка-0011.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586465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644008" y="0"/>
            <a:ext cx="4499992" cy="3086926"/>
          </a:xfrm>
        </p:spPr>
        <p:txBody>
          <a:bodyPr>
            <a:normAutofit/>
          </a:bodyPr>
          <a:lstStyle/>
          <a:p>
            <a:r>
              <a:rPr lang="uk-UA" sz="1200" dirty="0">
                <a:solidFill>
                  <a:schemeClr val="tx1"/>
                </a:solidFill>
              </a:rPr>
              <a:t>У 1970—1980-х роках в місті була харчова промисловість, чавуноливарний завод, ремонтно-експлуатаційна база Дніпровського річкового пароплавства, цех мистецьких виробів, районне об'єднання «</a:t>
            </a:r>
            <a:r>
              <a:rPr lang="uk-UA" sz="1200" dirty="0" err="1">
                <a:solidFill>
                  <a:schemeClr val="tx1"/>
                </a:solidFill>
              </a:rPr>
              <a:t>Сільгостехніка</a:t>
            </a:r>
            <a:r>
              <a:rPr lang="uk-UA" sz="1200" dirty="0">
                <a:solidFill>
                  <a:schemeClr val="tx1"/>
                </a:solidFill>
              </a:rPr>
              <a:t>», медичне і професійно-технічне училища. Тоді ж на березі Прип'яті поблизу міста була збудована Чорнобильська АЕС — перша атомна електростанція в Україні. Енергоблоки станції було спроектовано на основі канальних реакторів великої потужності типу РБМК. Будівництво розпочалося у 1971 році; перший енергоблок потужністю 1000 </a:t>
            </a:r>
            <a:r>
              <a:rPr lang="uk-UA" sz="1200" dirty="0" err="1">
                <a:solidFill>
                  <a:schemeClr val="tx1"/>
                </a:solidFill>
              </a:rPr>
              <a:t>МВт</a:t>
            </a:r>
            <a:r>
              <a:rPr lang="uk-UA" sz="1200" dirty="0">
                <a:solidFill>
                  <a:schemeClr val="tx1"/>
                </a:solidFill>
              </a:rPr>
              <a:t> вступив у дію через шість років. Згодом добудовано ще три енергоблоки. На 1983 рік загальна потужність станції становила 4000 </a:t>
            </a:r>
            <a:r>
              <a:rPr lang="uk-UA" sz="1200" dirty="0" err="1">
                <a:solidFill>
                  <a:schemeClr val="tx1"/>
                </a:solidFill>
              </a:rPr>
              <a:t>МВт</a:t>
            </a:r>
            <a:r>
              <a:rPr lang="uk-UA" sz="1200" dirty="0">
                <a:solidFill>
                  <a:schemeClr val="tx1"/>
                </a:solidFill>
              </a:rPr>
              <a:t>.</a:t>
            </a:r>
          </a:p>
        </p:txBody>
      </p:sp>
      <p:pic>
        <p:nvPicPr>
          <p:cNvPr id="19458" name="Picture 2" descr="C:\Users\Сергей\Desktop\Новая папка\depositphotos_8944862-stock-photo-chernobyl.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4644008" cy="3086926"/>
          </a:xfrm>
          <a:prstGeom prst="rect">
            <a:avLst/>
          </a:prstGeom>
          <a:noFill/>
          <a:extLst>
            <a:ext uri="{909E8E84-426E-40DD-AFC4-6F175D3DCCD1}">
              <a14:hiddenFill xmlns="" xmlns:a14="http://schemas.microsoft.com/office/drawing/2010/main">
                <a:solidFill>
                  <a:srgbClr val="FFFFFF"/>
                </a:solidFill>
              </a14:hiddenFill>
            </a:ext>
          </a:extLst>
        </p:spPr>
      </p:pic>
      <p:pic>
        <p:nvPicPr>
          <p:cNvPr id="19459" name="Picture 3" descr="C:\Users\Сергей\Desktop\Новая папка\unnamed (1).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08983" y="3086927"/>
            <a:ext cx="6635017" cy="377107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985208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Сергей\Desktop\Новая папка\igp9491.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025674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364088" y="0"/>
            <a:ext cx="3779912" cy="3567584"/>
          </a:xfrm>
        </p:spPr>
        <p:txBody>
          <a:bodyPr>
            <a:normAutofit/>
          </a:bodyPr>
          <a:lstStyle/>
          <a:p>
            <a:r>
              <a:rPr lang="uk-UA" sz="1400" dirty="0">
                <a:solidFill>
                  <a:schemeClr val="tx1"/>
                </a:solidFill>
              </a:rPr>
              <a:t>26 квітня 1986 року на Чорнобильській АЕС сталася найбільша в історії атомної енергетики аварія. Реактор четвертого енергоблоку вибухнув, радіоактивні частки йоду, стронцію та цезію поширилися на північну частину України, Білорусі, Росії, Прибалтики, Польщі, Швеції, Фінляндії та інших країн</a:t>
            </a:r>
            <a:r>
              <a:rPr lang="uk-UA" sz="1400" dirty="0" smtClean="0">
                <a:solidFill>
                  <a:schemeClr val="tx1"/>
                </a:solidFill>
              </a:rPr>
              <a:t>.</a:t>
            </a:r>
            <a:r>
              <a:rPr lang="uk-UA" sz="1400" dirty="0">
                <a:solidFill>
                  <a:schemeClr val="tx1"/>
                </a:solidFill>
              </a:rPr>
              <a:t/>
            </a:r>
            <a:br>
              <a:rPr lang="uk-UA" sz="1400" dirty="0">
                <a:solidFill>
                  <a:schemeClr val="tx1"/>
                </a:solidFill>
              </a:rPr>
            </a:br>
            <a:r>
              <a:rPr lang="uk-UA" sz="1400" dirty="0">
                <a:solidFill>
                  <a:schemeClr val="tx1"/>
                </a:solidFill>
              </a:rPr>
              <a:t>Чорнобильська катастрофа спричинила великі людські жертви, Чорнобиль став символом атомної небезпеки в світовому масштабі.</a:t>
            </a:r>
          </a:p>
        </p:txBody>
      </p:sp>
      <p:pic>
        <p:nvPicPr>
          <p:cNvPr id="20482" name="Picture 2" descr="C:\Users\Сергей\Desktop\Новая папка\filmy_pro_chernobyl13.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710" y="-1"/>
            <a:ext cx="5351378" cy="3567585"/>
          </a:xfrm>
          <a:prstGeom prst="rect">
            <a:avLst/>
          </a:prstGeom>
          <a:noFill/>
          <a:extLst>
            <a:ext uri="{909E8E84-426E-40DD-AFC4-6F175D3DCCD1}">
              <a14:hiddenFill xmlns="" xmlns:a14="http://schemas.microsoft.com/office/drawing/2010/main">
                <a:solidFill>
                  <a:srgbClr val="FFFFFF"/>
                </a:solidFill>
              </a14:hiddenFill>
            </a:ext>
          </a:extLst>
        </p:spPr>
      </p:pic>
      <p:pic>
        <p:nvPicPr>
          <p:cNvPr id="20483" name="Picture 3" descr="C:\Users\Сергей\Desktop\Новая папка\na-chaes-1.jpg"/>
          <p:cNvPicPr>
            <a:picLocks noGrp="1" noChangeAspect="1" noChangeArrowheads="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4067944" y="3558563"/>
            <a:ext cx="5076056" cy="329943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806687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endParaRPr lang="uk-UA"/>
          </a:p>
        </p:txBody>
      </p:sp>
      <p:sp>
        <p:nvSpPr>
          <p:cNvPr id="3" name="Заголовок 2"/>
          <p:cNvSpPr>
            <a:spLocks noGrp="1"/>
          </p:cNvSpPr>
          <p:nvPr>
            <p:ph type="title"/>
          </p:nvPr>
        </p:nvSpPr>
        <p:spPr/>
        <p:txBody>
          <a:bodyPr/>
          <a:lstStyle/>
          <a:p>
            <a:endParaRPr lang="uk-UA" dirty="0"/>
          </a:p>
        </p:txBody>
      </p:sp>
      <p:pic>
        <p:nvPicPr>
          <p:cNvPr id="14338" name="Picture 2" descr="C:\Users\Сергей\Desktop\Новая папка\image (1).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144000" cy="689228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786550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endParaRPr lang="uk-UA"/>
          </a:p>
        </p:txBody>
      </p:sp>
      <p:sp>
        <p:nvSpPr>
          <p:cNvPr id="3" name="Заголовок 2"/>
          <p:cNvSpPr>
            <a:spLocks noGrp="1"/>
          </p:cNvSpPr>
          <p:nvPr>
            <p:ph type="title"/>
          </p:nvPr>
        </p:nvSpPr>
        <p:spPr/>
        <p:txBody>
          <a:bodyPr/>
          <a:lstStyle/>
          <a:p>
            <a:endParaRPr lang="uk-UA" dirty="0"/>
          </a:p>
        </p:txBody>
      </p:sp>
      <p:pic>
        <p:nvPicPr>
          <p:cNvPr id="16386" name="Picture 2" descr="C:\Users\Сергей\Desktop\Новая папка\5.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068029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87624" y="1196752"/>
            <a:ext cx="7488832" cy="4525963"/>
          </a:xfrm>
        </p:spPr>
        <p:txBody>
          <a:bodyPr>
            <a:normAutofit/>
          </a:bodyPr>
          <a:lstStyle/>
          <a:p>
            <a:pPr marL="0" indent="0" algn="r">
              <a:buNone/>
            </a:pPr>
            <a:endParaRPr lang="uk-UA" i="1" dirty="0" smtClean="0"/>
          </a:p>
          <a:p>
            <a:pPr marL="0" indent="0" algn="r">
              <a:buNone/>
            </a:pPr>
            <a:endParaRPr lang="uk-UA" i="1" dirty="0"/>
          </a:p>
          <a:p>
            <a:pPr marL="0" indent="0" algn="r">
              <a:buNone/>
            </a:pPr>
            <a:endParaRPr lang="uk-UA" i="1" dirty="0" smtClean="0"/>
          </a:p>
          <a:p>
            <a:pPr marL="0" indent="0" algn="r">
              <a:buNone/>
            </a:pPr>
            <a:endParaRPr lang="uk-UA" i="1" dirty="0"/>
          </a:p>
          <a:p>
            <a:pPr marL="0" indent="0" algn="r">
              <a:buNone/>
            </a:pPr>
            <a:endParaRPr lang="uk-UA" i="1" dirty="0" smtClean="0"/>
          </a:p>
          <a:p>
            <a:pPr marL="0" indent="0" algn="r">
              <a:buNone/>
            </a:pPr>
            <a:r>
              <a:rPr lang="uk-UA" i="1" dirty="0" smtClean="0"/>
              <a:t>Участь </a:t>
            </a:r>
            <a:r>
              <a:rPr lang="uk-UA" i="1" dirty="0"/>
              <a:t>жителів </a:t>
            </a:r>
            <a:endParaRPr lang="uk-UA" i="1" dirty="0" smtClean="0"/>
          </a:p>
          <a:p>
            <a:pPr marL="0" indent="0" algn="r">
              <a:buNone/>
            </a:pPr>
            <a:r>
              <a:rPr lang="uk-UA" i="1" dirty="0" smtClean="0"/>
              <a:t>Волочиської </a:t>
            </a:r>
            <a:r>
              <a:rPr lang="uk-UA" i="1" dirty="0"/>
              <a:t>громади </a:t>
            </a:r>
            <a:endParaRPr lang="uk-UA" i="1" dirty="0" smtClean="0"/>
          </a:p>
          <a:p>
            <a:pPr marL="0" indent="0" algn="r">
              <a:buNone/>
            </a:pPr>
            <a:r>
              <a:rPr lang="uk-UA" i="1" dirty="0" smtClean="0"/>
              <a:t>в </a:t>
            </a:r>
            <a:r>
              <a:rPr lang="uk-UA" i="1" dirty="0"/>
              <a:t>ліквідації </a:t>
            </a:r>
            <a:endParaRPr lang="uk-UA" dirty="0"/>
          </a:p>
          <a:p>
            <a:pPr marL="0" indent="0" algn="r">
              <a:buNone/>
            </a:pPr>
            <a:r>
              <a:rPr lang="uk-UA" i="1" dirty="0"/>
              <a:t> наслідків аварії </a:t>
            </a:r>
            <a:endParaRPr lang="uk-UA" i="1" dirty="0" smtClean="0"/>
          </a:p>
          <a:p>
            <a:pPr marL="0" indent="0" algn="r">
              <a:buNone/>
            </a:pPr>
            <a:r>
              <a:rPr lang="uk-UA" i="1" dirty="0" smtClean="0"/>
              <a:t>на </a:t>
            </a:r>
            <a:r>
              <a:rPr lang="uk-UA" i="1" dirty="0"/>
              <a:t>Чорнобильській  А Е С </a:t>
            </a:r>
            <a:r>
              <a:rPr lang="uk-UA" dirty="0"/>
              <a:t> </a:t>
            </a:r>
          </a:p>
          <a:p>
            <a:endParaRPr lang="uk-UA" dirty="0"/>
          </a:p>
        </p:txBody>
      </p:sp>
      <p:pic>
        <p:nvPicPr>
          <p:cNvPr id="6146" name="Picture 2" descr="C:\Users\Сергей\Desktop\ЧАЕС ліквідатори\Ч А Е С   26.04.1986 р.0001.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4768418" cy="681337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649865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537" y="2675466"/>
            <a:ext cx="8568952" cy="3993893"/>
          </a:xfrm>
        </p:spPr>
        <p:txBody>
          <a:bodyPr>
            <a:normAutofit fontScale="85000" lnSpcReduction="20000"/>
          </a:bodyPr>
          <a:lstStyle/>
          <a:p>
            <a:pPr marL="0" indent="0" algn="r">
              <a:buNone/>
            </a:pPr>
            <a:r>
              <a:rPr lang="uk-UA" sz="2000" dirty="0"/>
              <a:t> Кожного року  26 квітня світ  </a:t>
            </a:r>
            <a:endParaRPr lang="uk-UA" sz="2000" dirty="0" smtClean="0"/>
          </a:p>
          <a:p>
            <a:pPr marL="0" indent="0" algn="r">
              <a:buNone/>
            </a:pPr>
            <a:r>
              <a:rPr lang="uk-UA" sz="2000" dirty="0" smtClean="0"/>
              <a:t>згадує </a:t>
            </a:r>
            <a:r>
              <a:rPr lang="uk-UA" sz="2000" dirty="0"/>
              <a:t>про чорнобильське лихо. </a:t>
            </a:r>
          </a:p>
          <a:p>
            <a:pPr marL="0" indent="0" algn="r">
              <a:buNone/>
            </a:pPr>
            <a:r>
              <a:rPr lang="uk-UA" sz="2000" dirty="0" smtClean="0"/>
              <a:t>У </a:t>
            </a:r>
            <a:r>
              <a:rPr lang="uk-UA" sz="2000" dirty="0"/>
              <a:t>цей день внаслідок вибуху на  </a:t>
            </a:r>
            <a:endParaRPr lang="uk-UA" sz="2000" dirty="0" smtClean="0"/>
          </a:p>
          <a:p>
            <a:pPr marL="0" indent="0" algn="r">
              <a:buNone/>
            </a:pPr>
            <a:r>
              <a:rPr lang="uk-UA" sz="2000" dirty="0" smtClean="0"/>
              <a:t>одному </a:t>
            </a:r>
            <a:r>
              <a:rPr lang="uk-UA" sz="2000" dirty="0"/>
              <a:t>з реакторів </a:t>
            </a:r>
          </a:p>
          <a:p>
            <a:pPr marL="0" indent="0" algn="just">
              <a:buNone/>
            </a:pPr>
            <a:r>
              <a:rPr lang="uk-UA" sz="2000" dirty="0" smtClean="0"/>
              <a:t> </a:t>
            </a:r>
            <a:r>
              <a:rPr lang="uk-UA" sz="2000" dirty="0"/>
              <a:t>Чорнобильської атомної електростанції  </a:t>
            </a:r>
            <a:r>
              <a:rPr lang="uk-UA" sz="2000" dirty="0" smtClean="0"/>
              <a:t>радіаційним пилом було </a:t>
            </a:r>
            <a:r>
              <a:rPr lang="uk-UA" sz="2000" dirty="0"/>
              <a:t>засипано пів Європи від України </a:t>
            </a:r>
            <a:r>
              <a:rPr lang="uk-UA" sz="2000" dirty="0" smtClean="0"/>
              <a:t>до </a:t>
            </a:r>
            <a:r>
              <a:rPr lang="uk-UA" sz="2000" dirty="0"/>
              <a:t>скандинавського півострова. </a:t>
            </a:r>
            <a:r>
              <a:rPr lang="uk-UA" sz="2000" dirty="0" smtClean="0"/>
              <a:t>Ця  </a:t>
            </a:r>
            <a:r>
              <a:rPr lang="uk-UA" sz="2000" dirty="0"/>
              <a:t>чорна хмара докотилась  до американського континенту і навіть  Японії. </a:t>
            </a:r>
            <a:r>
              <a:rPr lang="uk-UA" sz="2000" dirty="0" smtClean="0"/>
              <a:t>Серед </a:t>
            </a:r>
            <a:r>
              <a:rPr lang="uk-UA" sz="2000" dirty="0"/>
              <a:t>всіх трагедій , які пережило людство , Чорнобильська катастрофа немає аналогів за масштабами  рукотворного забруднення  екологічної </a:t>
            </a:r>
            <a:r>
              <a:rPr lang="uk-UA" sz="2000" dirty="0" smtClean="0"/>
              <a:t>сфери, негативного </a:t>
            </a:r>
            <a:r>
              <a:rPr lang="uk-UA" sz="2000" dirty="0"/>
              <a:t>впливу на </a:t>
            </a:r>
            <a:r>
              <a:rPr lang="uk-UA" sz="2000" dirty="0" smtClean="0"/>
              <a:t>здоров'я, </a:t>
            </a:r>
            <a:r>
              <a:rPr lang="uk-UA" sz="2000" dirty="0"/>
              <a:t>психіку </a:t>
            </a:r>
            <a:r>
              <a:rPr lang="uk-UA" sz="2000" dirty="0" smtClean="0"/>
              <a:t>людей, </a:t>
            </a:r>
            <a:r>
              <a:rPr lang="uk-UA" sz="2000" dirty="0"/>
              <a:t>їх соціальні , економічні та побутові умови життя.</a:t>
            </a:r>
          </a:p>
          <a:p>
            <a:pPr marL="0" indent="457200" algn="just">
              <a:buNone/>
            </a:pPr>
            <a:r>
              <a:rPr lang="uk-UA" sz="2000" dirty="0"/>
              <a:t>В над екстремальних  умовах вступали у боротьбу з атомним монстром десятки  і сотні тисяч людей. До чорнобильської зони вдень і вночі почали прибувати робітники, інженери, вчені, спеціалісти різних галузей народного господарства, </a:t>
            </a:r>
            <a:r>
              <a:rPr lang="uk-UA" sz="2000" dirty="0" smtClean="0"/>
              <a:t>медики,  </a:t>
            </a:r>
            <a:r>
              <a:rPr lang="uk-UA" sz="2000" dirty="0"/>
              <a:t>співробітники органів внутрішніх справ та </a:t>
            </a:r>
            <a:r>
              <a:rPr lang="uk-UA" sz="2000" dirty="0" smtClean="0"/>
              <a:t>військовослужбовці.</a:t>
            </a:r>
            <a:endParaRPr lang="uk-UA" sz="2000" dirty="0"/>
          </a:p>
          <a:p>
            <a:pPr marL="0" indent="0" algn="r">
              <a:buNone/>
            </a:pPr>
            <a:r>
              <a:rPr lang="uk-UA" sz="1400" dirty="0"/>
              <a:t> </a:t>
            </a:r>
          </a:p>
          <a:p>
            <a:r>
              <a:rPr lang="uk-UA" sz="1400" dirty="0"/>
              <a:t> </a:t>
            </a:r>
          </a:p>
          <a:p>
            <a:pPr algn="r"/>
            <a:endParaRPr lang="ru-RU" sz="1400" dirty="0"/>
          </a:p>
        </p:txBody>
      </p:sp>
      <p:sp>
        <p:nvSpPr>
          <p:cNvPr id="2" name="Заголовок 1"/>
          <p:cNvSpPr>
            <a:spLocks noGrp="1"/>
          </p:cNvSpPr>
          <p:nvPr>
            <p:ph type="title"/>
          </p:nvPr>
        </p:nvSpPr>
        <p:spPr/>
        <p:txBody>
          <a:bodyPr>
            <a:normAutofit/>
          </a:bodyPr>
          <a:lstStyle/>
          <a:p>
            <a:pPr algn="r"/>
            <a:r>
              <a:rPr lang="uk-UA" sz="2000" dirty="0" smtClean="0"/>
              <a:t>Творці пам'ятника </a:t>
            </a:r>
            <a:br>
              <a:rPr lang="uk-UA" sz="2000" dirty="0" smtClean="0"/>
            </a:br>
            <a:r>
              <a:rPr lang="uk-UA" sz="2000" dirty="0" smtClean="0"/>
              <a:t>Героям – Чорнобильцям у Волочиську</a:t>
            </a:r>
            <a:endParaRPr lang="ru-RU" sz="2000" dirty="0"/>
          </a:p>
        </p:txBody>
      </p:sp>
      <p:pic>
        <p:nvPicPr>
          <p:cNvPr id="12290" name="Picture 2" descr="F:\ЧАЕС ліквідатори\Ліквідатори\Скульптор архітектор.JPG"/>
          <p:cNvPicPr>
            <a:picLocks noChangeAspect="1" noChangeArrowheads="1"/>
          </p:cNvPicPr>
          <p:nvPr/>
        </p:nvPicPr>
        <p:blipFill>
          <a:blip r:embed="rId2" cstate="print"/>
          <a:srcRect/>
          <a:stretch>
            <a:fillRect/>
          </a:stretch>
        </p:blipFill>
        <p:spPr bwMode="auto">
          <a:xfrm>
            <a:off x="0" y="0"/>
            <a:ext cx="4352925" cy="3409950"/>
          </a:xfrm>
          <a:prstGeom prst="rect">
            <a:avLst/>
          </a:prstGeom>
          <a:noFill/>
        </p:spPr>
      </p:pic>
    </p:spTree>
    <p:extLst>
      <p:ext uri="{BB962C8B-B14F-4D97-AF65-F5344CB8AC3E}">
        <p14:creationId xmlns="" xmlns:p14="http://schemas.microsoft.com/office/powerpoint/2010/main" val="28238327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F:\ЧАЕС ліквідатори\Ліквідатори\IMG_1114.JPG"/>
          <p:cNvPicPr>
            <a:picLocks noGrp="1" noChangeAspect="1" noChangeArrowheads="1"/>
          </p:cNvPicPr>
          <p:nvPr>
            <p:ph idx="1"/>
          </p:nvPr>
        </p:nvPicPr>
        <p:blipFill>
          <a:blip r:embed="rId2" cstate="print"/>
          <a:srcRect/>
          <a:stretch>
            <a:fillRect/>
          </a:stretch>
        </p:blipFill>
        <p:spPr bwMode="auto">
          <a:xfrm rot="16200000">
            <a:off x="3389180" y="1103176"/>
            <a:ext cx="6865634" cy="4644009"/>
          </a:xfrm>
          <a:prstGeom prst="rect">
            <a:avLst/>
          </a:prstGeom>
          <a:noFill/>
        </p:spPr>
      </p:pic>
      <p:pic>
        <p:nvPicPr>
          <p:cNvPr id="4098" name="Picture 2" descr="F:\ЧАЕС ліквідатори\Ліквідатори\DSC09312.JPG"/>
          <p:cNvPicPr>
            <a:picLocks noChangeAspect="1" noChangeArrowheads="1"/>
          </p:cNvPicPr>
          <p:nvPr/>
        </p:nvPicPr>
        <p:blipFill>
          <a:blip r:embed="rId3" cstate="print"/>
          <a:srcRect/>
          <a:stretch>
            <a:fillRect/>
          </a:stretch>
        </p:blipFill>
        <p:spPr bwMode="auto">
          <a:xfrm>
            <a:off x="0" y="1"/>
            <a:ext cx="4499992" cy="6857999"/>
          </a:xfrm>
          <a:prstGeom prst="rect">
            <a:avLst/>
          </a:prstGeom>
          <a:noFill/>
        </p:spPr>
      </p:pic>
    </p:spTree>
    <p:extLst>
      <p:ext uri="{BB962C8B-B14F-4D97-AF65-F5344CB8AC3E}">
        <p14:creationId xmlns="" xmlns:p14="http://schemas.microsoft.com/office/powerpoint/2010/main" val="23627799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sp>
        <p:nvSpPr>
          <p:cNvPr id="2" name="Заголовок 1"/>
          <p:cNvSpPr>
            <a:spLocks noGrp="1"/>
          </p:cNvSpPr>
          <p:nvPr>
            <p:ph type="title"/>
          </p:nvPr>
        </p:nvSpPr>
        <p:spPr/>
        <p:txBody>
          <a:bodyPr/>
          <a:lstStyle/>
          <a:p>
            <a:endParaRPr lang="ru-RU" dirty="0"/>
          </a:p>
        </p:txBody>
      </p:sp>
      <p:pic>
        <p:nvPicPr>
          <p:cNvPr id="5122" name="Picture 2" descr="F:\ЧАЕС ліквідатори\Ліквідатори\DSC09314.JPG"/>
          <p:cNvPicPr>
            <a:picLocks noChangeAspect="1" noChangeArrowheads="1"/>
          </p:cNvPicPr>
          <p:nvPr/>
        </p:nvPicPr>
        <p:blipFill>
          <a:blip r:embed="rId2" cstate="print"/>
          <a:srcRect/>
          <a:stretch>
            <a:fillRect/>
          </a:stretch>
        </p:blipFill>
        <p:spPr bwMode="auto">
          <a:xfrm>
            <a:off x="0" y="0"/>
            <a:ext cx="4716016" cy="6858000"/>
          </a:xfrm>
          <a:prstGeom prst="rect">
            <a:avLst/>
          </a:prstGeom>
          <a:noFill/>
        </p:spPr>
      </p:pic>
      <p:pic>
        <p:nvPicPr>
          <p:cNvPr id="5123" name="Picture 3" descr="F:\ЧАЕС ліквідатори\Ліквідатори\DSC09316.JPG"/>
          <p:cNvPicPr>
            <a:picLocks noChangeAspect="1" noChangeArrowheads="1"/>
          </p:cNvPicPr>
          <p:nvPr/>
        </p:nvPicPr>
        <p:blipFill>
          <a:blip r:embed="rId3" cstate="print"/>
          <a:srcRect/>
          <a:stretch>
            <a:fillRect/>
          </a:stretch>
        </p:blipFill>
        <p:spPr bwMode="auto">
          <a:xfrm>
            <a:off x="4716016" y="0"/>
            <a:ext cx="4427984" cy="6858000"/>
          </a:xfrm>
          <a:prstGeom prst="rect">
            <a:avLst/>
          </a:prstGeom>
          <a:noFill/>
        </p:spPr>
      </p:pic>
    </p:spTree>
    <p:extLst>
      <p:ext uri="{BB962C8B-B14F-4D97-AF65-F5344CB8AC3E}">
        <p14:creationId xmlns="" xmlns:p14="http://schemas.microsoft.com/office/powerpoint/2010/main" val="36808065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912404" y="1600200"/>
            <a:ext cx="4124092" cy="5141168"/>
          </a:xfrm>
        </p:spPr>
        <p:txBody>
          <a:bodyPr>
            <a:normAutofit/>
          </a:bodyPr>
          <a:lstStyle/>
          <a:p>
            <a:pPr algn="r">
              <a:buNone/>
            </a:pPr>
            <a:r>
              <a:rPr lang="uk-UA" sz="1600" dirty="0">
                <a:solidFill>
                  <a:schemeClr val="tx1"/>
                </a:solidFill>
              </a:rPr>
              <a:t>Відразу ж </a:t>
            </a:r>
            <a:endParaRPr lang="uk-UA" sz="1600" dirty="0" smtClean="0">
              <a:solidFill>
                <a:schemeClr val="tx1"/>
              </a:solidFill>
            </a:endParaRPr>
          </a:p>
          <a:p>
            <a:pPr algn="r">
              <a:buNone/>
            </a:pPr>
            <a:r>
              <a:rPr lang="uk-UA" sz="1600" dirty="0" smtClean="0">
                <a:solidFill>
                  <a:schemeClr val="tx1"/>
                </a:solidFill>
              </a:rPr>
              <a:t>після  </a:t>
            </a:r>
            <a:r>
              <a:rPr lang="uk-UA" sz="1600" dirty="0">
                <a:solidFill>
                  <a:schemeClr val="tx1"/>
                </a:solidFill>
              </a:rPr>
              <a:t>аварії  в зону Чорнобиля </a:t>
            </a:r>
            <a:endParaRPr lang="uk-UA" sz="1600" dirty="0" smtClean="0">
              <a:solidFill>
                <a:schemeClr val="tx1"/>
              </a:solidFill>
            </a:endParaRPr>
          </a:p>
          <a:p>
            <a:pPr algn="r">
              <a:buNone/>
            </a:pPr>
            <a:r>
              <a:rPr lang="uk-UA" sz="1600" dirty="0" smtClean="0">
                <a:solidFill>
                  <a:schemeClr val="tx1"/>
                </a:solidFill>
              </a:rPr>
              <a:t>з </a:t>
            </a:r>
            <a:r>
              <a:rPr lang="uk-UA" sz="1600" dirty="0">
                <a:solidFill>
                  <a:schemeClr val="tx1"/>
                </a:solidFill>
              </a:rPr>
              <a:t>Волочиського району </a:t>
            </a:r>
            <a:endParaRPr lang="uk-UA" sz="1600" dirty="0" smtClean="0">
              <a:solidFill>
                <a:schemeClr val="tx1"/>
              </a:solidFill>
            </a:endParaRPr>
          </a:p>
          <a:p>
            <a:pPr algn="r">
              <a:buNone/>
            </a:pPr>
            <a:r>
              <a:rPr lang="uk-UA" sz="1600" dirty="0" smtClean="0">
                <a:solidFill>
                  <a:schemeClr val="tx1"/>
                </a:solidFill>
              </a:rPr>
              <a:t>виїхала  бригада медиків </a:t>
            </a:r>
            <a:r>
              <a:rPr lang="uk-UA" sz="1400" dirty="0" smtClean="0">
                <a:solidFill>
                  <a:schemeClr val="tx1"/>
                </a:solidFill>
              </a:rPr>
              <a:t>:</a:t>
            </a:r>
          </a:p>
          <a:p>
            <a:r>
              <a:rPr lang="uk-UA" sz="1800" dirty="0">
                <a:solidFill>
                  <a:schemeClr val="tx1"/>
                </a:solidFill>
              </a:rPr>
              <a:t>1.Коломієць Анатолій Миколайович</a:t>
            </a:r>
          </a:p>
          <a:p>
            <a:r>
              <a:rPr lang="uk-UA" sz="1800" dirty="0">
                <a:solidFill>
                  <a:schemeClr val="tx1"/>
                </a:solidFill>
              </a:rPr>
              <a:t>2.Думський Михайло Анатолійович</a:t>
            </a:r>
          </a:p>
          <a:p>
            <a:r>
              <a:rPr lang="uk-UA" sz="1800" dirty="0">
                <a:solidFill>
                  <a:schemeClr val="tx1"/>
                </a:solidFill>
              </a:rPr>
              <a:t>3.Дука Олександр Олександрович</a:t>
            </a:r>
          </a:p>
          <a:p>
            <a:r>
              <a:rPr lang="uk-UA" sz="1800" dirty="0">
                <a:solidFill>
                  <a:schemeClr val="tx1"/>
                </a:solidFill>
              </a:rPr>
              <a:t>4.Швець Микола Григорович</a:t>
            </a:r>
          </a:p>
          <a:p>
            <a:r>
              <a:rPr lang="uk-UA" sz="1800" dirty="0">
                <a:solidFill>
                  <a:schemeClr val="tx1"/>
                </a:solidFill>
              </a:rPr>
              <a:t>5.Новосад  Володимир Григорович </a:t>
            </a:r>
          </a:p>
          <a:p>
            <a:r>
              <a:rPr lang="uk-UA" sz="1800" dirty="0">
                <a:solidFill>
                  <a:schemeClr val="tx1"/>
                </a:solidFill>
              </a:rPr>
              <a:t> 6. Ратушний Сергій Григорович</a:t>
            </a:r>
          </a:p>
          <a:p>
            <a:r>
              <a:rPr lang="uk-UA" sz="1800" dirty="0">
                <a:solidFill>
                  <a:schemeClr val="tx1"/>
                </a:solidFill>
              </a:rPr>
              <a:t>7.Дзюбан  Олександр      Терентійович</a:t>
            </a:r>
          </a:p>
          <a:p>
            <a:r>
              <a:rPr lang="uk-UA" sz="1800" dirty="0">
                <a:solidFill>
                  <a:schemeClr val="tx1"/>
                </a:solidFill>
              </a:rPr>
              <a:t>8.Дрозд Іван Анатолійович</a:t>
            </a:r>
          </a:p>
          <a:p>
            <a:r>
              <a:rPr lang="uk-UA" sz="1800" dirty="0">
                <a:solidFill>
                  <a:schemeClr val="tx1"/>
                </a:solidFill>
              </a:rPr>
              <a:t>9.Оліх Оксана Володимирівна</a:t>
            </a:r>
          </a:p>
          <a:p>
            <a:r>
              <a:rPr lang="uk-UA" sz="1800" dirty="0">
                <a:solidFill>
                  <a:schemeClr val="tx1"/>
                </a:solidFill>
              </a:rPr>
              <a:t>10.Нидзюк Галина Андріївна  </a:t>
            </a:r>
          </a:p>
          <a:p>
            <a:r>
              <a:rPr lang="uk-UA" sz="1800" dirty="0">
                <a:solidFill>
                  <a:schemeClr val="tx1"/>
                </a:solidFill>
              </a:rPr>
              <a:t> 11.Гуляк Михайло Геннадійович</a:t>
            </a:r>
          </a:p>
          <a:p>
            <a:pPr algn="r"/>
            <a:endParaRPr lang="ru-RU" sz="1800" dirty="0"/>
          </a:p>
        </p:txBody>
      </p:sp>
      <p:sp>
        <p:nvSpPr>
          <p:cNvPr id="2" name="Заголовок 1"/>
          <p:cNvSpPr>
            <a:spLocks noGrp="1"/>
          </p:cNvSpPr>
          <p:nvPr>
            <p:ph type="title"/>
          </p:nvPr>
        </p:nvSpPr>
        <p:spPr/>
        <p:txBody>
          <a:bodyPr>
            <a:normAutofit/>
          </a:bodyPr>
          <a:lstStyle/>
          <a:p>
            <a:pPr algn="r"/>
            <a:r>
              <a:rPr lang="uk-UA" sz="1800" dirty="0" smtClean="0"/>
              <a:t>Книга, присвячена </a:t>
            </a:r>
            <a:br>
              <a:rPr lang="uk-UA" sz="1800" dirty="0" smtClean="0"/>
            </a:br>
            <a:r>
              <a:rPr lang="uk-UA" sz="1800" dirty="0" smtClean="0"/>
              <a:t>героям </a:t>
            </a:r>
            <a:r>
              <a:rPr lang="uk-UA" sz="1800" dirty="0" err="1" smtClean="0"/>
              <a:t>–ліквідаторам</a:t>
            </a:r>
            <a:r>
              <a:rPr lang="uk-UA" sz="1800" dirty="0" smtClean="0"/>
              <a:t/>
            </a:r>
            <a:br>
              <a:rPr lang="uk-UA" sz="1800" dirty="0" smtClean="0"/>
            </a:br>
            <a:r>
              <a:rPr lang="uk-UA" sz="1800" dirty="0" smtClean="0"/>
              <a:t>наслідків аварії на ЧАЕС.</a:t>
            </a:r>
            <a:endParaRPr lang="ru-RU" sz="1800" dirty="0"/>
          </a:p>
        </p:txBody>
      </p:sp>
      <p:pic>
        <p:nvPicPr>
          <p:cNvPr id="6146" name="Picture 2" descr="F:\ЧАЕС ліквідатори\Ліквідатори\Книга.JPG"/>
          <p:cNvPicPr>
            <a:picLocks noChangeAspect="1" noChangeArrowheads="1"/>
          </p:cNvPicPr>
          <p:nvPr/>
        </p:nvPicPr>
        <p:blipFill>
          <a:blip r:embed="rId2" cstate="print"/>
          <a:srcRect/>
          <a:stretch>
            <a:fillRect/>
          </a:stretch>
        </p:blipFill>
        <p:spPr bwMode="auto">
          <a:xfrm>
            <a:off x="0" y="0"/>
            <a:ext cx="4912405" cy="68580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72067" y="1772816"/>
            <a:ext cx="8092421" cy="4968551"/>
          </a:xfrm>
        </p:spPr>
        <p:txBody>
          <a:bodyPr>
            <a:normAutofit fontScale="92500" lnSpcReduction="20000"/>
          </a:bodyPr>
          <a:lstStyle/>
          <a:p>
            <a:pPr marL="0" indent="0" algn="just">
              <a:lnSpc>
                <a:spcPct val="150000"/>
              </a:lnSpc>
              <a:spcAft>
                <a:spcPts val="0"/>
              </a:spcAft>
              <a:buNone/>
            </a:pPr>
            <a:endParaRPr lang="uk-UA" sz="1800" dirty="0">
              <a:latin typeface="Times New Roman"/>
              <a:ea typeface="Times New Roman"/>
            </a:endParaRPr>
          </a:p>
          <a:p>
            <a:pPr marL="0" indent="0" algn="r">
              <a:lnSpc>
                <a:spcPct val="150000"/>
              </a:lnSpc>
              <a:spcAft>
                <a:spcPts val="0"/>
              </a:spcAft>
              <a:buNone/>
            </a:pPr>
            <a:r>
              <a:rPr lang="uk-UA" sz="1800" dirty="0">
                <a:solidFill>
                  <a:schemeClr val="tx1"/>
                </a:solidFill>
                <a:latin typeface="Times New Roman"/>
                <a:ea typeface="Times New Roman"/>
              </a:rPr>
              <a:t> допомагаючи усім </a:t>
            </a:r>
            <a:endParaRPr lang="uk-UA" sz="1800" dirty="0" smtClean="0">
              <a:solidFill>
                <a:schemeClr val="tx1"/>
              </a:solidFill>
              <a:latin typeface="Times New Roman"/>
              <a:ea typeface="Times New Roman"/>
            </a:endParaRPr>
          </a:p>
          <a:p>
            <a:pPr marL="0" indent="0" algn="r">
              <a:lnSpc>
                <a:spcPct val="150000"/>
              </a:lnSpc>
              <a:spcAft>
                <a:spcPts val="0"/>
              </a:spcAft>
              <a:buNone/>
            </a:pPr>
            <a:r>
              <a:rPr lang="uk-UA" sz="1800" dirty="0" smtClean="0">
                <a:solidFill>
                  <a:schemeClr val="tx1"/>
                </a:solidFill>
                <a:latin typeface="Times New Roman"/>
                <a:ea typeface="Times New Roman"/>
              </a:rPr>
              <a:t>службам, </a:t>
            </a:r>
            <a:r>
              <a:rPr lang="uk-UA" sz="1800" dirty="0">
                <a:solidFill>
                  <a:schemeClr val="tx1"/>
                </a:solidFill>
                <a:latin typeface="Times New Roman"/>
                <a:ea typeface="Times New Roman"/>
              </a:rPr>
              <a:t>виконували </a:t>
            </a:r>
            <a:endParaRPr lang="uk-UA" sz="1800" dirty="0" smtClean="0">
              <a:solidFill>
                <a:schemeClr val="tx1"/>
              </a:solidFill>
              <a:latin typeface="Times New Roman"/>
              <a:ea typeface="Times New Roman"/>
            </a:endParaRPr>
          </a:p>
          <a:p>
            <a:pPr marL="0" indent="0" algn="r">
              <a:lnSpc>
                <a:spcPct val="150000"/>
              </a:lnSpc>
              <a:spcAft>
                <a:spcPts val="0"/>
              </a:spcAft>
              <a:buNone/>
            </a:pPr>
            <a:r>
              <a:rPr lang="uk-UA" sz="1800" dirty="0" smtClean="0">
                <a:solidFill>
                  <a:schemeClr val="tx1"/>
                </a:solidFill>
                <a:latin typeface="Times New Roman"/>
                <a:ea typeface="Times New Roman"/>
              </a:rPr>
              <a:t>водії  </a:t>
            </a:r>
            <a:r>
              <a:rPr lang="uk-UA" sz="1800" dirty="0">
                <a:solidFill>
                  <a:schemeClr val="tx1"/>
                </a:solidFill>
                <a:latin typeface="Times New Roman"/>
                <a:ea typeface="Times New Roman"/>
              </a:rPr>
              <a:t>з </a:t>
            </a:r>
            <a:r>
              <a:rPr lang="uk-UA" sz="1800" dirty="0" err="1" smtClean="0">
                <a:solidFill>
                  <a:schemeClr val="tx1"/>
                </a:solidFill>
                <a:latin typeface="Times New Roman"/>
                <a:ea typeface="Times New Roman"/>
              </a:rPr>
              <a:t>Волочищини</a:t>
            </a:r>
            <a:r>
              <a:rPr lang="uk-UA" sz="1800" dirty="0" smtClean="0">
                <a:solidFill>
                  <a:schemeClr val="tx1"/>
                </a:solidFill>
                <a:latin typeface="Times New Roman"/>
                <a:ea typeface="Times New Roman"/>
              </a:rPr>
              <a:t>:</a:t>
            </a:r>
            <a:r>
              <a:rPr lang="uk-UA" sz="1800" dirty="0">
                <a:solidFill>
                  <a:schemeClr val="tx1"/>
                </a:solidFill>
                <a:latin typeface="Times New Roman"/>
                <a:ea typeface="Times New Roman"/>
              </a:rPr>
              <a:t> </a:t>
            </a:r>
          </a:p>
          <a:p>
            <a:pPr marL="0" indent="0" algn="r">
              <a:lnSpc>
                <a:spcPct val="150000"/>
              </a:lnSpc>
              <a:spcAft>
                <a:spcPts val="0"/>
              </a:spcAft>
              <a:buNone/>
            </a:pPr>
            <a:r>
              <a:rPr lang="uk-UA" sz="1800" dirty="0">
                <a:solidFill>
                  <a:schemeClr val="tx1"/>
                </a:solidFill>
                <a:latin typeface="Times New Roman"/>
                <a:ea typeface="Times New Roman"/>
              </a:rPr>
              <a:t>1.Касько Сергій Васильович </a:t>
            </a:r>
          </a:p>
          <a:p>
            <a:pPr marL="0" indent="0" algn="r">
              <a:lnSpc>
                <a:spcPct val="150000"/>
              </a:lnSpc>
              <a:spcAft>
                <a:spcPts val="0"/>
              </a:spcAft>
              <a:buNone/>
            </a:pPr>
            <a:r>
              <a:rPr lang="uk-UA" sz="1800" dirty="0">
                <a:solidFill>
                  <a:schemeClr val="tx1"/>
                </a:solidFill>
                <a:latin typeface="Times New Roman"/>
                <a:ea typeface="Times New Roman"/>
              </a:rPr>
              <a:t>2.Тітов Микола Олександрович</a:t>
            </a:r>
          </a:p>
          <a:p>
            <a:pPr marL="0" indent="0" algn="r">
              <a:lnSpc>
                <a:spcPct val="150000"/>
              </a:lnSpc>
              <a:spcAft>
                <a:spcPts val="0"/>
              </a:spcAft>
              <a:buNone/>
            </a:pPr>
            <a:r>
              <a:rPr lang="uk-UA" sz="1800" dirty="0">
                <a:solidFill>
                  <a:schemeClr val="tx1"/>
                </a:solidFill>
                <a:latin typeface="Times New Roman"/>
                <a:ea typeface="Times New Roman"/>
              </a:rPr>
              <a:t>3.Кучер Олексій Васильович</a:t>
            </a:r>
          </a:p>
          <a:p>
            <a:pPr marL="0" indent="0" algn="r">
              <a:lnSpc>
                <a:spcPct val="150000"/>
              </a:lnSpc>
              <a:spcAft>
                <a:spcPts val="0"/>
              </a:spcAft>
              <a:buNone/>
            </a:pPr>
            <a:r>
              <a:rPr lang="uk-UA" sz="1800" dirty="0">
                <a:solidFill>
                  <a:schemeClr val="tx1"/>
                </a:solidFill>
                <a:latin typeface="Times New Roman"/>
                <a:ea typeface="Times New Roman"/>
              </a:rPr>
              <a:t>4.Поліщук Олександр Васильович</a:t>
            </a:r>
          </a:p>
          <a:p>
            <a:pPr marL="0" indent="0" algn="r">
              <a:lnSpc>
                <a:spcPct val="150000"/>
              </a:lnSpc>
              <a:spcAft>
                <a:spcPts val="0"/>
              </a:spcAft>
              <a:buNone/>
            </a:pPr>
            <a:r>
              <a:rPr lang="uk-UA" sz="1800" dirty="0">
                <a:solidFill>
                  <a:schemeClr val="tx1"/>
                </a:solidFill>
                <a:latin typeface="Times New Roman"/>
                <a:ea typeface="Times New Roman"/>
              </a:rPr>
              <a:t>5.Пасічник Олександр Дмитрович</a:t>
            </a:r>
          </a:p>
          <a:p>
            <a:pPr marL="0" indent="0" algn="r">
              <a:lnSpc>
                <a:spcPct val="150000"/>
              </a:lnSpc>
              <a:spcAft>
                <a:spcPts val="0"/>
              </a:spcAft>
              <a:buNone/>
            </a:pPr>
            <a:r>
              <a:rPr lang="uk-UA" sz="1800" dirty="0">
                <a:solidFill>
                  <a:schemeClr val="tx1"/>
                </a:solidFill>
                <a:latin typeface="Times New Roman"/>
                <a:ea typeface="Times New Roman"/>
              </a:rPr>
              <a:t>6.Слюсаренко Наталія Павлівна</a:t>
            </a:r>
          </a:p>
          <a:p>
            <a:pPr marL="0" indent="0" algn="r">
              <a:lnSpc>
                <a:spcPct val="150000"/>
              </a:lnSpc>
              <a:spcAft>
                <a:spcPts val="0"/>
              </a:spcAft>
              <a:buNone/>
            </a:pPr>
            <a:r>
              <a:rPr lang="uk-UA" sz="1800" dirty="0">
                <a:solidFill>
                  <a:schemeClr val="tx1"/>
                </a:solidFill>
                <a:latin typeface="Times New Roman"/>
                <a:ea typeface="Times New Roman"/>
              </a:rPr>
              <a:t>7.Кучер Іван Васильович</a:t>
            </a:r>
          </a:p>
          <a:p>
            <a:pPr algn="r">
              <a:lnSpc>
                <a:spcPct val="150000"/>
              </a:lnSpc>
              <a:spcAft>
                <a:spcPts val="0"/>
              </a:spcAft>
            </a:pPr>
            <a:r>
              <a:rPr lang="uk-UA" sz="1800" dirty="0">
                <a:solidFill>
                  <a:schemeClr val="tx1"/>
                </a:solidFill>
                <a:latin typeface="Times New Roman"/>
                <a:ea typeface="Times New Roman"/>
              </a:rPr>
              <a:t>8.Ожиговецький Олександр Антонович</a:t>
            </a:r>
            <a:endParaRPr lang="ru-RU" sz="1800" dirty="0">
              <a:solidFill>
                <a:schemeClr val="tx1"/>
              </a:solidFill>
            </a:endParaRPr>
          </a:p>
        </p:txBody>
      </p:sp>
      <p:sp>
        <p:nvSpPr>
          <p:cNvPr id="2" name="Заголовок 1"/>
          <p:cNvSpPr>
            <a:spLocks noGrp="1"/>
          </p:cNvSpPr>
          <p:nvPr>
            <p:ph type="title"/>
          </p:nvPr>
        </p:nvSpPr>
        <p:spPr/>
        <p:txBody>
          <a:bodyPr>
            <a:normAutofit/>
          </a:bodyPr>
          <a:lstStyle/>
          <a:p>
            <a:pPr algn="r"/>
            <a:r>
              <a:rPr lang="uk-UA" sz="1800" dirty="0" smtClean="0">
                <a:solidFill>
                  <a:schemeClr val="tx1"/>
                </a:solidFill>
              </a:rPr>
              <a:t>Світлина ЧАЕС, </a:t>
            </a:r>
            <a:br>
              <a:rPr lang="uk-UA" sz="1800" dirty="0" smtClean="0">
                <a:solidFill>
                  <a:schemeClr val="tx1"/>
                </a:solidFill>
              </a:rPr>
            </a:br>
            <a:r>
              <a:rPr lang="uk-UA" sz="1800" dirty="0" smtClean="0">
                <a:solidFill>
                  <a:schemeClr val="tx1"/>
                </a:solidFill>
              </a:rPr>
              <a:t>зроблена учасниками </a:t>
            </a:r>
            <a:br>
              <a:rPr lang="uk-UA" sz="1800" dirty="0" smtClean="0">
                <a:solidFill>
                  <a:schemeClr val="tx1"/>
                </a:solidFill>
              </a:rPr>
            </a:br>
            <a:r>
              <a:rPr lang="uk-UA" sz="1800" dirty="0" smtClean="0">
                <a:solidFill>
                  <a:schemeClr val="tx1"/>
                </a:solidFill>
              </a:rPr>
              <a:t>ліквідації катастрофи з</a:t>
            </a:r>
            <a:br>
              <a:rPr lang="uk-UA" sz="1800" dirty="0" smtClean="0">
                <a:solidFill>
                  <a:schemeClr val="tx1"/>
                </a:solidFill>
              </a:rPr>
            </a:br>
            <a:r>
              <a:rPr lang="uk-UA" sz="1800" dirty="0" err="1" smtClean="0">
                <a:solidFill>
                  <a:schemeClr val="tx1"/>
                </a:solidFill>
              </a:rPr>
              <a:t>Волочищини</a:t>
            </a:r>
            <a:r>
              <a:rPr lang="uk-UA" sz="1800" dirty="0" smtClean="0">
                <a:solidFill>
                  <a:schemeClr val="tx1"/>
                </a:solidFill>
              </a:rPr>
              <a:t> </a:t>
            </a:r>
            <a:endParaRPr lang="ru-RU" sz="1800" dirty="0">
              <a:solidFill>
                <a:schemeClr val="tx1"/>
              </a:solidFill>
            </a:endParaRPr>
          </a:p>
        </p:txBody>
      </p:sp>
      <p:pic>
        <p:nvPicPr>
          <p:cNvPr id="7170" name="Picture 2" descr="F:\ЧАЕС ліквідатори\Ліквідатори\Після аварії.JPG"/>
          <p:cNvPicPr>
            <a:picLocks noChangeAspect="1" noChangeArrowheads="1"/>
          </p:cNvPicPr>
          <p:nvPr/>
        </p:nvPicPr>
        <p:blipFill>
          <a:blip r:embed="rId3" cstate="print"/>
          <a:srcRect/>
          <a:stretch>
            <a:fillRect/>
          </a:stretch>
        </p:blipFill>
        <p:spPr bwMode="auto">
          <a:xfrm>
            <a:off x="1" y="1"/>
            <a:ext cx="5148064" cy="3932810"/>
          </a:xfrm>
          <a:prstGeom prst="rect">
            <a:avLst/>
          </a:prstGeom>
          <a:noFill/>
        </p:spPr>
      </p:pic>
      <p:pic>
        <p:nvPicPr>
          <p:cNvPr id="1026" name="Picture 2" descr="C:\Users\Сергей\Desktop\Новая папка\_106602149_dsc05979.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438" y="3932811"/>
            <a:ext cx="5155502" cy="289997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1600200"/>
            <a:ext cx="8712968" cy="5069160"/>
          </a:xfrm>
        </p:spPr>
        <p:txBody>
          <a:bodyPr>
            <a:normAutofit/>
          </a:bodyPr>
          <a:lstStyle/>
          <a:p>
            <a:pPr algn="r"/>
            <a:r>
              <a:rPr lang="ru-RU" sz="1600" dirty="0" err="1">
                <a:solidFill>
                  <a:schemeClr val="tx1"/>
                </a:solidFill>
              </a:rPr>
              <a:t>Прибувши</a:t>
            </a:r>
            <a:r>
              <a:rPr lang="ru-RU" sz="1600" dirty="0">
                <a:solidFill>
                  <a:schemeClr val="tx1"/>
                </a:solidFill>
              </a:rPr>
              <a:t> в зону  </a:t>
            </a:r>
            <a:r>
              <a:rPr lang="ru-RU" sz="1600" dirty="0" err="1">
                <a:solidFill>
                  <a:schemeClr val="tx1"/>
                </a:solidFill>
              </a:rPr>
              <a:t>аварії</a:t>
            </a:r>
            <a:r>
              <a:rPr lang="ru-RU" sz="1600" dirty="0">
                <a:solidFill>
                  <a:schemeClr val="tx1"/>
                </a:solidFill>
              </a:rPr>
              <a:t> . </a:t>
            </a:r>
            <a:endParaRPr lang="ru-RU" sz="1600" dirty="0" smtClean="0">
              <a:solidFill>
                <a:schemeClr val="tx1"/>
              </a:solidFill>
            </a:endParaRPr>
          </a:p>
          <a:p>
            <a:pPr algn="r"/>
            <a:r>
              <a:rPr lang="ru-RU" sz="1600" dirty="0" err="1" smtClean="0">
                <a:solidFill>
                  <a:schemeClr val="tx1"/>
                </a:solidFill>
              </a:rPr>
              <a:t>співробітники</a:t>
            </a:r>
            <a:r>
              <a:rPr lang="ru-RU" sz="1600" dirty="0" smtClean="0">
                <a:solidFill>
                  <a:schemeClr val="tx1"/>
                </a:solidFill>
              </a:rPr>
              <a:t> </a:t>
            </a:r>
            <a:r>
              <a:rPr lang="ru-RU" sz="1600" dirty="0" err="1">
                <a:solidFill>
                  <a:schemeClr val="tx1"/>
                </a:solidFill>
              </a:rPr>
              <a:t>міліції</a:t>
            </a:r>
            <a:r>
              <a:rPr lang="ru-RU" sz="1600" dirty="0">
                <a:solidFill>
                  <a:schemeClr val="tx1"/>
                </a:solidFill>
              </a:rPr>
              <a:t> </a:t>
            </a:r>
            <a:r>
              <a:rPr lang="ru-RU" sz="1600" dirty="0" err="1" smtClean="0">
                <a:solidFill>
                  <a:schemeClr val="tx1"/>
                </a:solidFill>
              </a:rPr>
              <a:t>вірно</a:t>
            </a:r>
            <a:endParaRPr lang="ru-RU" sz="1600" dirty="0" smtClean="0">
              <a:solidFill>
                <a:schemeClr val="tx1"/>
              </a:solidFill>
            </a:endParaRPr>
          </a:p>
          <a:p>
            <a:pPr marL="0" indent="0" algn="r">
              <a:buNone/>
            </a:pPr>
            <a:r>
              <a:rPr lang="ru-RU" sz="1600" dirty="0" smtClean="0">
                <a:solidFill>
                  <a:schemeClr val="tx1"/>
                </a:solidFill>
              </a:rPr>
              <a:t> </a:t>
            </a:r>
            <a:r>
              <a:rPr lang="ru-RU" sz="1600" dirty="0" err="1">
                <a:solidFill>
                  <a:schemeClr val="tx1"/>
                </a:solidFill>
              </a:rPr>
              <a:t>оцінили</a:t>
            </a:r>
            <a:r>
              <a:rPr lang="ru-RU" sz="1600" dirty="0">
                <a:solidFill>
                  <a:schemeClr val="tx1"/>
                </a:solidFill>
              </a:rPr>
              <a:t> стан справ </a:t>
            </a:r>
            <a:r>
              <a:rPr lang="ru-RU" sz="1600" dirty="0" smtClean="0">
                <a:solidFill>
                  <a:schemeClr val="tx1"/>
                </a:solidFill>
              </a:rPr>
              <a:t>,</a:t>
            </a:r>
          </a:p>
          <a:p>
            <a:pPr marL="0" indent="0" algn="r">
              <a:buNone/>
            </a:pPr>
            <a:r>
              <a:rPr lang="ru-RU" sz="1600" dirty="0" smtClean="0">
                <a:solidFill>
                  <a:schemeClr val="tx1"/>
                </a:solidFill>
              </a:rPr>
              <a:t>без </a:t>
            </a:r>
            <a:r>
              <a:rPr lang="ru-RU" sz="1600" dirty="0" err="1">
                <a:solidFill>
                  <a:schemeClr val="tx1"/>
                </a:solidFill>
              </a:rPr>
              <a:t>метушні</a:t>
            </a:r>
            <a:r>
              <a:rPr lang="ru-RU" sz="1600" dirty="0">
                <a:solidFill>
                  <a:schemeClr val="tx1"/>
                </a:solidFill>
              </a:rPr>
              <a:t> , </a:t>
            </a:r>
            <a:endParaRPr lang="ru-RU" sz="1600" dirty="0" smtClean="0">
              <a:solidFill>
                <a:schemeClr val="tx1"/>
              </a:solidFill>
            </a:endParaRPr>
          </a:p>
          <a:p>
            <a:pPr marL="0" indent="0" algn="r">
              <a:buNone/>
            </a:pPr>
            <a:r>
              <a:rPr lang="ru-RU" sz="1600" dirty="0" err="1" smtClean="0">
                <a:solidFill>
                  <a:schemeClr val="tx1"/>
                </a:solidFill>
              </a:rPr>
              <a:t>чітко</a:t>
            </a:r>
            <a:r>
              <a:rPr lang="ru-RU" sz="1600" dirty="0" smtClean="0">
                <a:solidFill>
                  <a:schemeClr val="tx1"/>
                </a:solidFill>
              </a:rPr>
              <a:t> </a:t>
            </a:r>
            <a:r>
              <a:rPr lang="ru-RU" sz="1600" dirty="0">
                <a:solidFill>
                  <a:schemeClr val="tx1"/>
                </a:solidFill>
              </a:rPr>
              <a:t>і </a:t>
            </a:r>
            <a:r>
              <a:rPr lang="ru-RU" sz="1600" dirty="0" err="1">
                <a:solidFill>
                  <a:schemeClr val="tx1"/>
                </a:solidFill>
              </a:rPr>
              <a:t>злагоджено</a:t>
            </a:r>
            <a:r>
              <a:rPr lang="ru-RU" sz="1600" dirty="0">
                <a:solidFill>
                  <a:schemeClr val="tx1"/>
                </a:solidFill>
              </a:rPr>
              <a:t> </a:t>
            </a:r>
            <a:endParaRPr lang="ru-RU" sz="1600" dirty="0" smtClean="0">
              <a:solidFill>
                <a:schemeClr val="tx1"/>
              </a:solidFill>
            </a:endParaRPr>
          </a:p>
          <a:p>
            <a:pPr marL="0" indent="0" algn="r">
              <a:buNone/>
            </a:pPr>
            <a:r>
              <a:rPr lang="ru-RU" sz="1600" dirty="0" smtClean="0">
                <a:solidFill>
                  <a:schemeClr val="tx1"/>
                </a:solidFill>
              </a:rPr>
              <a:t>приступили </a:t>
            </a:r>
            <a:r>
              <a:rPr lang="ru-RU" sz="1600" dirty="0">
                <a:solidFill>
                  <a:schemeClr val="tx1"/>
                </a:solidFill>
              </a:rPr>
              <a:t>до </a:t>
            </a:r>
            <a:r>
              <a:rPr lang="ru-RU" sz="1600" dirty="0" err="1">
                <a:solidFill>
                  <a:schemeClr val="tx1"/>
                </a:solidFill>
              </a:rPr>
              <a:t>виконання</a:t>
            </a:r>
            <a:r>
              <a:rPr lang="ru-RU" sz="1600" dirty="0">
                <a:solidFill>
                  <a:schemeClr val="tx1"/>
                </a:solidFill>
              </a:rPr>
              <a:t> </a:t>
            </a:r>
            <a:endParaRPr lang="ru-RU" sz="1600" dirty="0" smtClean="0">
              <a:solidFill>
                <a:schemeClr val="tx1"/>
              </a:solidFill>
            </a:endParaRPr>
          </a:p>
          <a:p>
            <a:pPr marL="0" indent="0" algn="r">
              <a:buNone/>
            </a:pPr>
            <a:r>
              <a:rPr lang="ru-RU" sz="1600" dirty="0" err="1" smtClean="0">
                <a:solidFill>
                  <a:schemeClr val="tx1"/>
                </a:solidFill>
              </a:rPr>
              <a:t>поставлених</a:t>
            </a:r>
            <a:r>
              <a:rPr lang="ru-RU" sz="1600" dirty="0" smtClean="0">
                <a:solidFill>
                  <a:schemeClr val="tx1"/>
                </a:solidFill>
              </a:rPr>
              <a:t> </a:t>
            </a:r>
            <a:r>
              <a:rPr lang="ru-RU" sz="1600" dirty="0" err="1">
                <a:solidFill>
                  <a:schemeClr val="tx1"/>
                </a:solidFill>
              </a:rPr>
              <a:t>завдань</a:t>
            </a:r>
            <a:r>
              <a:rPr lang="ru-RU" sz="1600" dirty="0">
                <a:solidFill>
                  <a:schemeClr val="tx1"/>
                </a:solidFill>
              </a:rPr>
              <a:t> .</a:t>
            </a:r>
          </a:p>
          <a:p>
            <a:pPr marL="0" indent="0" algn="r">
              <a:buNone/>
            </a:pPr>
            <a:r>
              <a:rPr lang="ru-RU" sz="1600" dirty="0">
                <a:solidFill>
                  <a:schemeClr val="tx1"/>
                </a:solidFill>
              </a:rPr>
              <a:t>   </a:t>
            </a:r>
            <a:r>
              <a:rPr lang="ru-RU" sz="1600" dirty="0" err="1">
                <a:solidFill>
                  <a:schemeClr val="tx1"/>
                </a:solidFill>
              </a:rPr>
              <a:t>Незважаючи</a:t>
            </a:r>
            <a:r>
              <a:rPr lang="ru-RU" sz="1600" dirty="0">
                <a:solidFill>
                  <a:schemeClr val="tx1"/>
                </a:solidFill>
              </a:rPr>
              <a:t> на </a:t>
            </a:r>
            <a:endParaRPr lang="ru-RU" sz="1600" dirty="0" smtClean="0">
              <a:solidFill>
                <a:schemeClr val="tx1"/>
              </a:solidFill>
            </a:endParaRPr>
          </a:p>
          <a:p>
            <a:pPr marL="0" indent="0" algn="r">
              <a:buNone/>
            </a:pPr>
            <a:r>
              <a:rPr lang="ru-RU" sz="1600" dirty="0" err="1" smtClean="0">
                <a:solidFill>
                  <a:schemeClr val="tx1"/>
                </a:solidFill>
              </a:rPr>
              <a:t>серйозну</a:t>
            </a:r>
            <a:r>
              <a:rPr lang="ru-RU" sz="1600" dirty="0" smtClean="0">
                <a:solidFill>
                  <a:schemeClr val="tx1"/>
                </a:solidFill>
              </a:rPr>
              <a:t> </a:t>
            </a:r>
            <a:r>
              <a:rPr lang="ru-RU" sz="1600" dirty="0" err="1">
                <a:solidFill>
                  <a:schemeClr val="tx1"/>
                </a:solidFill>
              </a:rPr>
              <a:t>загрозу</a:t>
            </a:r>
            <a:r>
              <a:rPr lang="ru-RU" sz="1600" dirty="0">
                <a:solidFill>
                  <a:schemeClr val="tx1"/>
                </a:solidFill>
              </a:rPr>
              <a:t> </a:t>
            </a:r>
            <a:endParaRPr lang="ru-RU" sz="1600" dirty="0" smtClean="0">
              <a:solidFill>
                <a:schemeClr val="tx1"/>
              </a:solidFill>
            </a:endParaRPr>
          </a:p>
          <a:p>
            <a:pPr marL="0" indent="0" algn="r">
              <a:buNone/>
            </a:pPr>
            <a:r>
              <a:rPr lang="ru-RU" sz="1600" dirty="0" err="1" smtClean="0">
                <a:solidFill>
                  <a:schemeClr val="tx1"/>
                </a:solidFill>
              </a:rPr>
              <a:t>здоровю</a:t>
            </a:r>
            <a:r>
              <a:rPr lang="ru-RU" sz="1600" dirty="0" smtClean="0">
                <a:solidFill>
                  <a:schemeClr val="tx1"/>
                </a:solidFill>
              </a:rPr>
              <a:t> </a:t>
            </a:r>
            <a:r>
              <a:rPr lang="ru-RU" sz="1600" dirty="0" err="1">
                <a:solidFill>
                  <a:schemeClr val="tx1"/>
                </a:solidFill>
              </a:rPr>
              <a:t>від</a:t>
            </a:r>
            <a:r>
              <a:rPr lang="ru-RU" sz="1600" dirty="0">
                <a:solidFill>
                  <a:schemeClr val="tx1"/>
                </a:solidFill>
              </a:rPr>
              <a:t> </a:t>
            </a:r>
            <a:endParaRPr lang="ru-RU" sz="1600" dirty="0" smtClean="0">
              <a:solidFill>
                <a:schemeClr val="tx1"/>
              </a:solidFill>
            </a:endParaRPr>
          </a:p>
          <a:p>
            <a:pPr marL="0" indent="0" algn="r">
              <a:buNone/>
            </a:pPr>
            <a:r>
              <a:rPr lang="ru-RU" sz="1600" dirty="0" err="1" smtClean="0">
                <a:solidFill>
                  <a:schemeClr val="tx1"/>
                </a:solidFill>
              </a:rPr>
              <a:t>підвищеної</a:t>
            </a:r>
            <a:r>
              <a:rPr lang="ru-RU" sz="1600" dirty="0" smtClean="0">
                <a:solidFill>
                  <a:schemeClr val="tx1"/>
                </a:solidFill>
              </a:rPr>
              <a:t> </a:t>
            </a:r>
            <a:r>
              <a:rPr lang="ru-RU" sz="1600" dirty="0" err="1">
                <a:solidFill>
                  <a:schemeClr val="tx1"/>
                </a:solidFill>
              </a:rPr>
              <a:t>радіації</a:t>
            </a:r>
            <a:r>
              <a:rPr lang="ru-RU" sz="1600" dirty="0">
                <a:solidFill>
                  <a:schemeClr val="tx1"/>
                </a:solidFill>
              </a:rPr>
              <a:t> </a:t>
            </a:r>
            <a:r>
              <a:rPr lang="ru-RU" sz="1600" dirty="0" smtClean="0">
                <a:solidFill>
                  <a:schemeClr val="tx1"/>
                </a:solidFill>
              </a:rPr>
              <a:t>, </a:t>
            </a:r>
            <a:r>
              <a:rPr lang="ru-RU" sz="1600" dirty="0" err="1" smtClean="0">
                <a:solidFill>
                  <a:schemeClr val="tx1"/>
                </a:solidFill>
              </a:rPr>
              <a:t>жоден</a:t>
            </a:r>
            <a:endParaRPr lang="ru-RU" sz="1600" dirty="0" smtClean="0">
              <a:solidFill>
                <a:schemeClr val="tx1"/>
              </a:solidFill>
            </a:endParaRPr>
          </a:p>
          <a:p>
            <a:pPr marL="0" indent="0" algn="r">
              <a:buNone/>
            </a:pPr>
            <a:r>
              <a:rPr lang="ru-RU" sz="1600" dirty="0" smtClean="0">
                <a:solidFill>
                  <a:schemeClr val="tx1"/>
                </a:solidFill>
              </a:rPr>
              <a:t>з </a:t>
            </a:r>
            <a:r>
              <a:rPr lang="ru-RU" sz="1600" dirty="0" err="1">
                <a:solidFill>
                  <a:schemeClr val="tx1"/>
                </a:solidFill>
              </a:rPr>
              <a:t>працівників</a:t>
            </a:r>
            <a:r>
              <a:rPr lang="ru-RU" sz="1600" dirty="0">
                <a:solidFill>
                  <a:schemeClr val="tx1"/>
                </a:solidFill>
              </a:rPr>
              <a:t>  </a:t>
            </a:r>
            <a:r>
              <a:rPr lang="ru-RU" sz="1600" dirty="0" err="1" smtClean="0">
                <a:solidFill>
                  <a:schemeClr val="tx1"/>
                </a:solidFill>
              </a:rPr>
              <a:t>міліції</a:t>
            </a:r>
            <a:r>
              <a:rPr lang="ru-RU" sz="1600" dirty="0" smtClean="0">
                <a:solidFill>
                  <a:schemeClr val="tx1"/>
                </a:solidFill>
              </a:rPr>
              <a:t> </a:t>
            </a:r>
            <a:r>
              <a:rPr lang="ru-RU" sz="1600" dirty="0">
                <a:solidFill>
                  <a:schemeClr val="tx1"/>
                </a:solidFill>
              </a:rPr>
              <a:t>не </a:t>
            </a:r>
            <a:r>
              <a:rPr lang="ru-RU" sz="1600" dirty="0" err="1">
                <a:solidFill>
                  <a:schemeClr val="tx1"/>
                </a:solidFill>
              </a:rPr>
              <a:t>залишив</a:t>
            </a:r>
            <a:r>
              <a:rPr lang="ru-RU" sz="1600" dirty="0">
                <a:solidFill>
                  <a:schemeClr val="tx1"/>
                </a:solidFill>
              </a:rPr>
              <a:t>  </a:t>
            </a:r>
            <a:r>
              <a:rPr lang="ru-RU" sz="1600" dirty="0" smtClean="0">
                <a:solidFill>
                  <a:schemeClr val="tx1"/>
                </a:solidFill>
              </a:rPr>
              <a:t>пост  до</a:t>
            </a:r>
          </a:p>
          <a:p>
            <a:pPr marL="0" indent="0" algn="r">
              <a:buNone/>
            </a:pPr>
            <a:r>
              <a:rPr lang="ru-RU" sz="1600" dirty="0" smtClean="0">
                <a:solidFill>
                  <a:schemeClr val="tx1"/>
                </a:solidFill>
              </a:rPr>
              <a:t> </a:t>
            </a:r>
            <a:r>
              <a:rPr lang="ru-RU" sz="1600" dirty="0" err="1" smtClean="0">
                <a:solidFill>
                  <a:schemeClr val="tx1"/>
                </a:solidFill>
              </a:rPr>
              <a:t>виконання</a:t>
            </a:r>
            <a:r>
              <a:rPr lang="ru-RU" sz="1600" dirty="0" smtClean="0">
                <a:solidFill>
                  <a:schemeClr val="tx1"/>
                </a:solidFill>
              </a:rPr>
              <a:t> </a:t>
            </a:r>
            <a:r>
              <a:rPr lang="ru-RU" sz="1600" dirty="0" err="1">
                <a:solidFill>
                  <a:schemeClr val="tx1"/>
                </a:solidFill>
              </a:rPr>
              <a:t>завдання</a:t>
            </a:r>
            <a:r>
              <a:rPr lang="ru-RU" sz="1600" dirty="0">
                <a:solidFill>
                  <a:schemeClr val="tx1"/>
                </a:solidFill>
              </a:rPr>
              <a:t>. </a:t>
            </a:r>
            <a:endParaRPr lang="ru-RU" sz="1600" dirty="0" smtClean="0">
              <a:solidFill>
                <a:schemeClr val="tx1"/>
              </a:solidFill>
            </a:endParaRPr>
          </a:p>
          <a:p>
            <a:pPr marL="0" indent="0" algn="r">
              <a:buNone/>
            </a:pPr>
            <a:r>
              <a:rPr lang="ru-RU" sz="1600" dirty="0" smtClean="0">
                <a:solidFill>
                  <a:schemeClr val="tx1"/>
                </a:solidFill>
              </a:rPr>
              <a:t> </a:t>
            </a:r>
            <a:r>
              <a:rPr lang="ru-RU" sz="1600" dirty="0" err="1" smtClean="0">
                <a:solidFill>
                  <a:schemeClr val="tx1"/>
                </a:solidFill>
              </a:rPr>
              <a:t>Усі</a:t>
            </a:r>
            <a:r>
              <a:rPr lang="ru-RU" sz="1600" dirty="0" smtClean="0">
                <a:solidFill>
                  <a:schemeClr val="tx1"/>
                </a:solidFill>
              </a:rPr>
              <a:t> </a:t>
            </a:r>
            <a:r>
              <a:rPr lang="ru-RU" sz="1600" dirty="0">
                <a:solidFill>
                  <a:schemeClr val="tx1"/>
                </a:solidFill>
              </a:rPr>
              <a:t>вони проявили </a:t>
            </a:r>
            <a:r>
              <a:rPr lang="ru-RU" sz="1600" dirty="0" err="1">
                <a:solidFill>
                  <a:schemeClr val="tx1"/>
                </a:solidFill>
              </a:rPr>
              <a:t>високу</a:t>
            </a:r>
            <a:r>
              <a:rPr lang="ru-RU" sz="1600" dirty="0">
                <a:solidFill>
                  <a:schemeClr val="tx1"/>
                </a:solidFill>
              </a:rPr>
              <a:t> </a:t>
            </a:r>
            <a:r>
              <a:rPr lang="ru-RU" sz="1600" dirty="0" err="1" smtClean="0">
                <a:solidFill>
                  <a:schemeClr val="tx1"/>
                </a:solidFill>
              </a:rPr>
              <a:t>організованість</a:t>
            </a:r>
            <a:r>
              <a:rPr lang="ru-RU" sz="1600" dirty="0" smtClean="0">
                <a:solidFill>
                  <a:schemeClr val="tx1"/>
                </a:solidFill>
              </a:rPr>
              <a:t>, </a:t>
            </a:r>
          </a:p>
          <a:p>
            <a:pPr marL="0" indent="0" algn="r">
              <a:buNone/>
            </a:pPr>
            <a:r>
              <a:rPr lang="ru-RU" sz="1600" dirty="0" err="1" smtClean="0">
                <a:solidFill>
                  <a:schemeClr val="tx1"/>
                </a:solidFill>
              </a:rPr>
              <a:t>мужність</a:t>
            </a:r>
            <a:r>
              <a:rPr lang="ru-RU" sz="1600" dirty="0" smtClean="0">
                <a:solidFill>
                  <a:schemeClr val="tx1"/>
                </a:solidFill>
              </a:rPr>
              <a:t>, </a:t>
            </a:r>
            <a:r>
              <a:rPr lang="ru-RU" sz="1600" dirty="0" err="1" smtClean="0">
                <a:solidFill>
                  <a:schemeClr val="tx1"/>
                </a:solidFill>
              </a:rPr>
              <a:t>самовідданість</a:t>
            </a:r>
            <a:r>
              <a:rPr lang="ru-RU" sz="1600" dirty="0">
                <a:solidFill>
                  <a:schemeClr val="tx1"/>
                </a:solidFill>
              </a:rPr>
              <a:t>, </a:t>
            </a:r>
            <a:r>
              <a:rPr lang="ru-RU" sz="1600" dirty="0" err="1">
                <a:solidFill>
                  <a:schemeClr val="tx1"/>
                </a:solidFill>
              </a:rPr>
              <a:t>глибоке</a:t>
            </a:r>
            <a:r>
              <a:rPr lang="ru-RU" sz="1600" dirty="0">
                <a:solidFill>
                  <a:schemeClr val="tx1"/>
                </a:solidFill>
              </a:rPr>
              <a:t> </a:t>
            </a:r>
            <a:endParaRPr lang="ru-RU" sz="1600" dirty="0" smtClean="0">
              <a:solidFill>
                <a:schemeClr val="tx1"/>
              </a:solidFill>
            </a:endParaRPr>
          </a:p>
          <a:p>
            <a:pPr marL="0" indent="0" algn="r">
              <a:buNone/>
            </a:pPr>
            <a:r>
              <a:rPr lang="ru-RU" sz="1600" dirty="0" err="1" smtClean="0">
                <a:solidFill>
                  <a:schemeClr val="tx1"/>
                </a:solidFill>
              </a:rPr>
              <a:t>розуміння</a:t>
            </a:r>
            <a:r>
              <a:rPr lang="ru-RU" sz="1600" dirty="0" smtClean="0">
                <a:solidFill>
                  <a:schemeClr val="tx1"/>
                </a:solidFill>
              </a:rPr>
              <a:t> </a:t>
            </a:r>
            <a:r>
              <a:rPr lang="ru-RU" sz="1600" dirty="0" err="1">
                <a:solidFill>
                  <a:schemeClr val="tx1"/>
                </a:solidFill>
              </a:rPr>
              <a:t>службового</a:t>
            </a:r>
            <a:r>
              <a:rPr lang="ru-RU" sz="1600" dirty="0">
                <a:solidFill>
                  <a:schemeClr val="tx1"/>
                </a:solidFill>
              </a:rPr>
              <a:t> </a:t>
            </a:r>
            <a:r>
              <a:rPr lang="ru-RU" sz="1600" dirty="0" err="1">
                <a:solidFill>
                  <a:schemeClr val="tx1"/>
                </a:solidFill>
              </a:rPr>
              <a:t>обов’язку</a:t>
            </a:r>
            <a:r>
              <a:rPr lang="ru-RU" sz="1600" dirty="0">
                <a:solidFill>
                  <a:schemeClr val="tx1"/>
                </a:solidFill>
              </a:rPr>
              <a:t> .</a:t>
            </a:r>
          </a:p>
          <a:p>
            <a:pPr algn="r"/>
            <a:endParaRPr lang="ru-RU" sz="1400" dirty="0"/>
          </a:p>
        </p:txBody>
      </p:sp>
      <p:sp>
        <p:nvSpPr>
          <p:cNvPr id="2" name="Заголовок 1"/>
          <p:cNvSpPr>
            <a:spLocks noGrp="1"/>
          </p:cNvSpPr>
          <p:nvPr>
            <p:ph type="title"/>
          </p:nvPr>
        </p:nvSpPr>
        <p:spPr/>
        <p:txBody>
          <a:bodyPr>
            <a:normAutofit fontScale="90000"/>
          </a:bodyPr>
          <a:lstStyle/>
          <a:p>
            <a:pPr algn="r"/>
            <a:r>
              <a:rPr lang="uk-UA" sz="2000" dirty="0" smtClean="0"/>
              <a:t/>
            </a:r>
            <a:br>
              <a:rPr lang="uk-UA" sz="2000" dirty="0" smtClean="0"/>
            </a:br>
            <a:r>
              <a:rPr lang="uk-UA" sz="2000" dirty="0" smtClean="0"/>
              <a:t/>
            </a:r>
            <a:br>
              <a:rPr lang="uk-UA" sz="2000" dirty="0" smtClean="0"/>
            </a:br>
            <a:r>
              <a:rPr lang="uk-UA" sz="2000" dirty="0" smtClean="0">
                <a:solidFill>
                  <a:schemeClr val="tx1"/>
                </a:solidFill>
              </a:rPr>
              <a:t>Світлина ЧАЕС, </a:t>
            </a:r>
            <a:r>
              <a:rPr lang="uk-UA" dirty="0" smtClean="0">
                <a:solidFill>
                  <a:schemeClr val="tx1"/>
                </a:solidFill>
              </a:rPr>
              <a:t/>
            </a:r>
            <a:br>
              <a:rPr lang="uk-UA" dirty="0" smtClean="0">
                <a:solidFill>
                  <a:schemeClr val="tx1"/>
                </a:solidFill>
              </a:rPr>
            </a:br>
            <a:r>
              <a:rPr lang="uk-UA" sz="2000" dirty="0" smtClean="0">
                <a:solidFill>
                  <a:schemeClr val="tx1"/>
                </a:solidFill>
              </a:rPr>
              <a:t>зроблена учасниками </a:t>
            </a:r>
            <a:br>
              <a:rPr lang="uk-UA" sz="2000" dirty="0" smtClean="0">
                <a:solidFill>
                  <a:schemeClr val="tx1"/>
                </a:solidFill>
              </a:rPr>
            </a:br>
            <a:r>
              <a:rPr lang="uk-UA" sz="2000" dirty="0" smtClean="0">
                <a:solidFill>
                  <a:schemeClr val="tx1"/>
                </a:solidFill>
              </a:rPr>
              <a:t>т  ліквідації катастрофи з</a:t>
            </a:r>
            <a:br>
              <a:rPr lang="uk-UA" sz="2000" dirty="0" smtClean="0">
                <a:solidFill>
                  <a:schemeClr val="tx1"/>
                </a:solidFill>
              </a:rPr>
            </a:br>
            <a:r>
              <a:rPr lang="uk-UA" sz="2000" dirty="0" err="1" smtClean="0">
                <a:solidFill>
                  <a:schemeClr val="tx1"/>
                </a:solidFill>
              </a:rPr>
              <a:t>Волочищини</a:t>
            </a:r>
            <a:r>
              <a:rPr lang="uk-UA" sz="2000" dirty="0" smtClean="0">
                <a:solidFill>
                  <a:schemeClr val="tx1"/>
                </a:solidFill>
              </a:rPr>
              <a:t> </a:t>
            </a:r>
            <a:r>
              <a:rPr lang="uk-UA" dirty="0" smtClean="0"/>
              <a:t/>
            </a:r>
            <a:br>
              <a:rPr lang="uk-UA" dirty="0" smtClean="0"/>
            </a:br>
            <a:endParaRPr lang="ru-RU" dirty="0"/>
          </a:p>
        </p:txBody>
      </p:sp>
      <p:pic>
        <p:nvPicPr>
          <p:cNvPr id="8194" name="Picture 2" descr="F:\ЧАЕС ліквідатори\Ліквідатори\Техніка прибула.JPG"/>
          <p:cNvPicPr>
            <a:picLocks noChangeAspect="1" noChangeArrowheads="1"/>
          </p:cNvPicPr>
          <p:nvPr/>
        </p:nvPicPr>
        <p:blipFill>
          <a:blip r:embed="rId2" cstate="print"/>
          <a:srcRect/>
          <a:stretch>
            <a:fillRect/>
          </a:stretch>
        </p:blipFill>
        <p:spPr bwMode="auto">
          <a:xfrm>
            <a:off x="0" y="0"/>
            <a:ext cx="6228184" cy="4052305"/>
          </a:xfrm>
          <a:prstGeom prst="rect">
            <a:avLst/>
          </a:prstGeom>
          <a:noFill/>
        </p:spPr>
      </p:pic>
      <p:pic>
        <p:nvPicPr>
          <p:cNvPr id="2050" name="Picture 2" descr="C:\Users\Сергей\Desktop\Новая папка\1000_545_1493189712-3102.jpe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 y="4052305"/>
            <a:ext cx="5076055" cy="2805695"/>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484784"/>
            <a:ext cx="8686800" cy="5174035"/>
          </a:xfrm>
        </p:spPr>
        <p:txBody>
          <a:bodyPr>
            <a:normAutofit/>
          </a:bodyPr>
          <a:lstStyle/>
          <a:p>
            <a:pPr algn="r">
              <a:lnSpc>
                <a:spcPct val="150000"/>
              </a:lnSpc>
              <a:spcAft>
                <a:spcPts val="0"/>
              </a:spcAft>
            </a:pPr>
            <a:r>
              <a:rPr lang="uk-UA" sz="1400" dirty="0">
                <a:latin typeface="Times New Roman"/>
                <a:ea typeface="Times New Roman"/>
              </a:rPr>
              <a:t> </a:t>
            </a:r>
            <a:r>
              <a:rPr lang="uk-UA" sz="1400" dirty="0">
                <a:solidFill>
                  <a:schemeClr val="tx1"/>
                </a:solidFill>
                <a:latin typeface="Times New Roman"/>
                <a:ea typeface="Times New Roman"/>
              </a:rPr>
              <a:t>З нашого міста  на ліквідації </a:t>
            </a:r>
            <a:endParaRPr lang="uk-UA" sz="1400" dirty="0" smtClean="0">
              <a:solidFill>
                <a:schemeClr val="tx1"/>
              </a:solidFill>
              <a:latin typeface="Times New Roman"/>
              <a:ea typeface="Times New Roman"/>
            </a:endParaRPr>
          </a:p>
          <a:p>
            <a:pPr marL="0" indent="0" algn="r">
              <a:lnSpc>
                <a:spcPct val="150000"/>
              </a:lnSpc>
              <a:spcAft>
                <a:spcPts val="0"/>
              </a:spcAft>
              <a:buNone/>
            </a:pPr>
            <a:r>
              <a:rPr lang="uk-UA" sz="1400" dirty="0" smtClean="0">
                <a:solidFill>
                  <a:schemeClr val="tx1"/>
                </a:solidFill>
                <a:latin typeface="Times New Roman"/>
                <a:ea typeface="Times New Roman"/>
              </a:rPr>
              <a:t>аварії </a:t>
            </a:r>
            <a:r>
              <a:rPr lang="uk-UA" sz="1400" dirty="0">
                <a:solidFill>
                  <a:schemeClr val="tx1"/>
                </a:solidFill>
                <a:latin typeface="Times New Roman"/>
                <a:ea typeface="Times New Roman"/>
              </a:rPr>
              <a:t>були  задіяні </a:t>
            </a:r>
            <a:r>
              <a:rPr lang="uk-UA" sz="1400" dirty="0" smtClean="0">
                <a:solidFill>
                  <a:schemeClr val="tx1"/>
                </a:solidFill>
                <a:latin typeface="Times New Roman"/>
                <a:ea typeface="Times New Roman"/>
              </a:rPr>
              <a:t>:</a:t>
            </a:r>
            <a:r>
              <a:rPr lang="uk-UA" sz="1400" dirty="0">
                <a:solidFill>
                  <a:schemeClr val="tx1"/>
                </a:solidFill>
                <a:latin typeface="Times New Roman"/>
                <a:ea typeface="Times New Roman"/>
              </a:rPr>
              <a:t> </a:t>
            </a:r>
            <a:endParaRPr lang="uk-UA" sz="2400" dirty="0">
              <a:solidFill>
                <a:schemeClr val="tx1"/>
              </a:solidFill>
              <a:latin typeface="Times New Roman"/>
              <a:ea typeface="Times New Roman"/>
            </a:endParaRPr>
          </a:p>
          <a:p>
            <a:pPr algn="r">
              <a:lnSpc>
                <a:spcPct val="150000"/>
              </a:lnSpc>
              <a:spcAft>
                <a:spcPts val="0"/>
              </a:spcAft>
            </a:pPr>
            <a:r>
              <a:rPr lang="uk-UA" sz="1400" dirty="0">
                <a:solidFill>
                  <a:schemeClr val="tx1"/>
                </a:solidFill>
                <a:latin typeface="Times New Roman"/>
                <a:ea typeface="Times New Roman"/>
              </a:rPr>
              <a:t>1.Данилюк Ігор Іванович </a:t>
            </a:r>
            <a:endParaRPr lang="uk-UA" sz="2400" dirty="0">
              <a:solidFill>
                <a:schemeClr val="tx1"/>
              </a:solidFill>
              <a:latin typeface="Times New Roman"/>
              <a:ea typeface="Times New Roman"/>
            </a:endParaRPr>
          </a:p>
          <a:p>
            <a:pPr algn="r">
              <a:lnSpc>
                <a:spcPct val="150000"/>
              </a:lnSpc>
              <a:spcAft>
                <a:spcPts val="0"/>
              </a:spcAft>
            </a:pPr>
            <a:r>
              <a:rPr lang="uk-UA" sz="1400" dirty="0">
                <a:solidFill>
                  <a:schemeClr val="tx1"/>
                </a:solidFill>
                <a:latin typeface="Times New Roman"/>
                <a:ea typeface="Times New Roman"/>
              </a:rPr>
              <a:t>2.Кочаток Володимир Дмитрович</a:t>
            </a:r>
            <a:endParaRPr lang="uk-UA" sz="2400" dirty="0">
              <a:solidFill>
                <a:schemeClr val="tx1"/>
              </a:solidFill>
              <a:latin typeface="Times New Roman"/>
              <a:ea typeface="Times New Roman"/>
            </a:endParaRPr>
          </a:p>
          <a:p>
            <a:pPr algn="r">
              <a:lnSpc>
                <a:spcPct val="150000"/>
              </a:lnSpc>
              <a:spcAft>
                <a:spcPts val="0"/>
              </a:spcAft>
            </a:pPr>
            <a:r>
              <a:rPr lang="uk-UA" sz="1400" dirty="0">
                <a:solidFill>
                  <a:schemeClr val="tx1"/>
                </a:solidFill>
                <a:latin typeface="Times New Roman"/>
                <a:ea typeface="Times New Roman"/>
              </a:rPr>
              <a:t>3.Трачук Борис Дмитрович</a:t>
            </a:r>
            <a:endParaRPr lang="uk-UA" sz="2400" dirty="0">
              <a:solidFill>
                <a:schemeClr val="tx1"/>
              </a:solidFill>
              <a:latin typeface="Times New Roman"/>
              <a:ea typeface="Times New Roman"/>
            </a:endParaRPr>
          </a:p>
          <a:p>
            <a:pPr algn="r">
              <a:lnSpc>
                <a:spcPct val="150000"/>
              </a:lnSpc>
              <a:spcAft>
                <a:spcPts val="0"/>
              </a:spcAft>
            </a:pPr>
            <a:r>
              <a:rPr lang="uk-UA" sz="1400" dirty="0">
                <a:solidFill>
                  <a:schemeClr val="tx1"/>
                </a:solidFill>
                <a:latin typeface="Times New Roman"/>
                <a:ea typeface="Times New Roman"/>
              </a:rPr>
              <a:t>4.Стаднійчук Віктор Станіславович </a:t>
            </a:r>
            <a:endParaRPr lang="uk-UA" sz="2400" dirty="0">
              <a:solidFill>
                <a:schemeClr val="tx1"/>
              </a:solidFill>
              <a:latin typeface="Times New Roman"/>
              <a:ea typeface="Times New Roman"/>
            </a:endParaRPr>
          </a:p>
          <a:p>
            <a:pPr algn="r">
              <a:lnSpc>
                <a:spcPct val="150000"/>
              </a:lnSpc>
              <a:spcAft>
                <a:spcPts val="0"/>
              </a:spcAft>
            </a:pPr>
            <a:r>
              <a:rPr lang="uk-UA" sz="1400" dirty="0">
                <a:solidFill>
                  <a:schemeClr val="tx1"/>
                </a:solidFill>
                <a:latin typeface="Times New Roman"/>
                <a:ea typeface="Times New Roman"/>
              </a:rPr>
              <a:t>5.Чечевич Франц Станіславович </a:t>
            </a:r>
            <a:endParaRPr lang="uk-UA" sz="2400" dirty="0">
              <a:solidFill>
                <a:schemeClr val="tx1"/>
              </a:solidFill>
              <a:latin typeface="Times New Roman"/>
              <a:ea typeface="Times New Roman"/>
            </a:endParaRPr>
          </a:p>
          <a:p>
            <a:pPr algn="r">
              <a:lnSpc>
                <a:spcPct val="150000"/>
              </a:lnSpc>
              <a:spcAft>
                <a:spcPts val="0"/>
              </a:spcAft>
            </a:pPr>
            <a:r>
              <a:rPr lang="uk-UA" sz="1400" dirty="0">
                <a:solidFill>
                  <a:schemeClr val="tx1"/>
                </a:solidFill>
                <a:latin typeface="Times New Roman"/>
                <a:ea typeface="Times New Roman"/>
              </a:rPr>
              <a:t>6.Євтушенко Петро Михайлович </a:t>
            </a:r>
            <a:endParaRPr lang="uk-UA" sz="2400" dirty="0">
              <a:solidFill>
                <a:schemeClr val="tx1"/>
              </a:solidFill>
              <a:latin typeface="Times New Roman"/>
              <a:ea typeface="Times New Roman"/>
            </a:endParaRPr>
          </a:p>
          <a:p>
            <a:pPr algn="r">
              <a:lnSpc>
                <a:spcPct val="150000"/>
              </a:lnSpc>
              <a:spcAft>
                <a:spcPts val="0"/>
              </a:spcAft>
            </a:pPr>
            <a:r>
              <a:rPr lang="uk-UA" sz="1400" dirty="0">
                <a:solidFill>
                  <a:schemeClr val="tx1"/>
                </a:solidFill>
                <a:latin typeface="Times New Roman"/>
                <a:ea typeface="Times New Roman"/>
              </a:rPr>
              <a:t>7.Павенський Володимир Петрович</a:t>
            </a:r>
            <a:endParaRPr lang="uk-UA" sz="2400" dirty="0">
              <a:solidFill>
                <a:schemeClr val="tx1"/>
              </a:solidFill>
              <a:latin typeface="Times New Roman"/>
              <a:ea typeface="Times New Roman"/>
            </a:endParaRPr>
          </a:p>
          <a:p>
            <a:pPr algn="r">
              <a:lnSpc>
                <a:spcPct val="150000"/>
              </a:lnSpc>
              <a:spcAft>
                <a:spcPts val="0"/>
              </a:spcAft>
            </a:pPr>
            <a:r>
              <a:rPr lang="uk-UA" sz="1400" dirty="0">
                <a:solidFill>
                  <a:schemeClr val="tx1"/>
                </a:solidFill>
                <a:latin typeface="Times New Roman"/>
                <a:ea typeface="Times New Roman"/>
              </a:rPr>
              <a:t>8.Зайцев Валерій Петрович</a:t>
            </a:r>
            <a:r>
              <a:rPr lang="uk-UA" sz="1400" dirty="0">
                <a:latin typeface="Times New Roman"/>
                <a:ea typeface="Times New Roman"/>
              </a:rPr>
              <a:t> </a:t>
            </a:r>
            <a:endParaRPr lang="ru-RU" sz="1400" dirty="0"/>
          </a:p>
        </p:txBody>
      </p:sp>
      <p:sp>
        <p:nvSpPr>
          <p:cNvPr id="2" name="Заголовок 1"/>
          <p:cNvSpPr>
            <a:spLocks noGrp="1"/>
          </p:cNvSpPr>
          <p:nvPr>
            <p:ph type="title"/>
          </p:nvPr>
        </p:nvSpPr>
        <p:spPr/>
        <p:txBody>
          <a:bodyPr>
            <a:normAutofit/>
          </a:bodyPr>
          <a:lstStyle/>
          <a:p>
            <a:pPr algn="r"/>
            <a:r>
              <a:rPr lang="uk-UA" sz="1600" dirty="0" smtClean="0">
                <a:solidFill>
                  <a:schemeClr val="tx1"/>
                </a:solidFill>
              </a:rPr>
              <a:t>Перша бригада швидкої</a:t>
            </a:r>
            <a:br>
              <a:rPr lang="uk-UA" sz="1600" dirty="0" smtClean="0">
                <a:solidFill>
                  <a:schemeClr val="tx1"/>
                </a:solidFill>
              </a:rPr>
            </a:br>
            <a:r>
              <a:rPr lang="uk-UA" sz="1600" dirty="0" smtClean="0">
                <a:solidFill>
                  <a:schemeClr val="tx1"/>
                </a:solidFill>
              </a:rPr>
              <a:t>допомоги з </a:t>
            </a:r>
            <a:r>
              <a:rPr lang="uk-UA" sz="1600" dirty="0" err="1" smtClean="0">
                <a:solidFill>
                  <a:schemeClr val="tx1"/>
                </a:solidFill>
              </a:rPr>
              <a:t>Волочищини</a:t>
            </a:r>
            <a:endParaRPr lang="ru-RU" sz="1600" dirty="0">
              <a:solidFill>
                <a:schemeClr val="tx1"/>
              </a:solidFill>
            </a:endParaRPr>
          </a:p>
        </p:txBody>
      </p:sp>
      <p:pic>
        <p:nvPicPr>
          <p:cNvPr id="9218" name="Picture 2" descr="F:\ЧАЕС ліквідатори\Ліквідатори\перша бригада.JPG"/>
          <p:cNvPicPr>
            <a:picLocks noChangeAspect="1" noChangeArrowheads="1"/>
          </p:cNvPicPr>
          <p:nvPr/>
        </p:nvPicPr>
        <p:blipFill>
          <a:blip r:embed="rId2" cstate="print"/>
          <a:srcRect/>
          <a:stretch>
            <a:fillRect/>
          </a:stretch>
        </p:blipFill>
        <p:spPr bwMode="auto">
          <a:xfrm>
            <a:off x="0" y="0"/>
            <a:ext cx="6228184" cy="4584700"/>
          </a:xfrm>
          <a:prstGeom prst="rect">
            <a:avLst/>
          </a:prstGeom>
          <a:noFill/>
        </p:spPr>
      </p:pic>
      <p:pic>
        <p:nvPicPr>
          <p:cNvPr id="3074" name="Picture 2" descr="C:\Users\Сергей\Desktop\Новая папка\400_0_1508938898-1892.jpe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9074" y="4584701"/>
            <a:ext cx="3810000" cy="2273299"/>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749659" y="1600200"/>
            <a:ext cx="3214829" cy="5141168"/>
          </a:xfrm>
        </p:spPr>
        <p:txBody>
          <a:bodyPr>
            <a:normAutofit/>
          </a:bodyPr>
          <a:lstStyle/>
          <a:p>
            <a:pPr marL="0" indent="0" algn="r">
              <a:buNone/>
            </a:pPr>
            <a:r>
              <a:rPr lang="uk-UA" sz="1400" dirty="0">
                <a:solidFill>
                  <a:schemeClr val="tx1"/>
                </a:solidFill>
              </a:rPr>
              <a:t>В цей неспокійний час </a:t>
            </a:r>
          </a:p>
          <a:p>
            <a:pPr marL="0" indent="0" algn="r">
              <a:buNone/>
            </a:pPr>
            <a:r>
              <a:rPr lang="uk-UA" sz="1400" dirty="0" smtClean="0">
                <a:solidFill>
                  <a:schemeClr val="tx1"/>
                </a:solidFill>
              </a:rPr>
              <a:t>виконували </a:t>
            </a:r>
            <a:r>
              <a:rPr lang="uk-UA" sz="1400" dirty="0">
                <a:solidFill>
                  <a:schemeClr val="tx1"/>
                </a:solidFill>
              </a:rPr>
              <a:t>свою  місію </a:t>
            </a:r>
            <a:r>
              <a:rPr lang="uk-UA" sz="1400" dirty="0" smtClean="0">
                <a:solidFill>
                  <a:schemeClr val="tx1"/>
                </a:solidFill>
              </a:rPr>
              <a:t>військовозобов’язані </a:t>
            </a:r>
            <a:r>
              <a:rPr lang="uk-UA" sz="1400" dirty="0">
                <a:solidFill>
                  <a:schemeClr val="tx1"/>
                </a:solidFill>
              </a:rPr>
              <a:t>з </a:t>
            </a:r>
            <a:r>
              <a:rPr lang="uk-UA" sz="1400" dirty="0" smtClean="0">
                <a:solidFill>
                  <a:schemeClr val="tx1"/>
                </a:solidFill>
              </a:rPr>
              <a:t>Волочиська:</a:t>
            </a:r>
          </a:p>
          <a:p>
            <a:pPr marL="0" lvl="0" indent="0" algn="r">
              <a:buNone/>
            </a:pPr>
            <a:r>
              <a:rPr lang="uk-UA" sz="1600" dirty="0" smtClean="0">
                <a:solidFill>
                  <a:schemeClr val="tx1"/>
                </a:solidFill>
              </a:rPr>
              <a:t>Волошин </a:t>
            </a:r>
            <a:r>
              <a:rPr lang="uk-UA" sz="1600" dirty="0">
                <a:solidFill>
                  <a:schemeClr val="tx1"/>
                </a:solidFill>
              </a:rPr>
              <a:t>Болеслав </a:t>
            </a:r>
            <a:r>
              <a:rPr lang="uk-UA" sz="1600" dirty="0" err="1">
                <a:solidFill>
                  <a:schemeClr val="tx1"/>
                </a:solidFill>
              </a:rPr>
              <a:t>Сільвестрович</a:t>
            </a:r>
            <a:r>
              <a:rPr lang="uk-UA" sz="1600" dirty="0">
                <a:solidFill>
                  <a:schemeClr val="tx1"/>
                </a:solidFill>
              </a:rPr>
              <a:t> </a:t>
            </a:r>
          </a:p>
          <a:p>
            <a:pPr lvl="0" algn="r"/>
            <a:r>
              <a:rPr lang="uk-UA" sz="1600" dirty="0" err="1">
                <a:solidFill>
                  <a:schemeClr val="tx1"/>
                </a:solidFill>
              </a:rPr>
              <a:t>Габак</a:t>
            </a:r>
            <a:r>
              <a:rPr lang="uk-UA" sz="1600" dirty="0">
                <a:solidFill>
                  <a:schemeClr val="tx1"/>
                </a:solidFill>
              </a:rPr>
              <a:t> Микола Дмитрович</a:t>
            </a:r>
          </a:p>
          <a:p>
            <a:pPr lvl="0" algn="r"/>
            <a:r>
              <a:rPr lang="uk-UA" sz="1600" dirty="0">
                <a:solidFill>
                  <a:schemeClr val="tx1"/>
                </a:solidFill>
              </a:rPr>
              <a:t>Бабич Петро Петрович</a:t>
            </a:r>
          </a:p>
          <a:p>
            <a:pPr lvl="0" algn="r"/>
            <a:r>
              <a:rPr lang="uk-UA" sz="1600" dirty="0">
                <a:solidFill>
                  <a:schemeClr val="tx1"/>
                </a:solidFill>
              </a:rPr>
              <a:t>Чорнобай Василь Миколайович</a:t>
            </a:r>
          </a:p>
          <a:p>
            <a:pPr lvl="0" algn="r"/>
            <a:r>
              <a:rPr lang="uk-UA" sz="1600" dirty="0" err="1">
                <a:solidFill>
                  <a:schemeClr val="tx1"/>
                </a:solidFill>
              </a:rPr>
              <a:t>Федун</a:t>
            </a:r>
            <a:r>
              <a:rPr lang="uk-UA" sz="1600" dirty="0">
                <a:solidFill>
                  <a:schemeClr val="tx1"/>
                </a:solidFill>
              </a:rPr>
              <a:t> Олександр Леонідович</a:t>
            </a:r>
          </a:p>
          <a:p>
            <a:pPr lvl="0" algn="r"/>
            <a:r>
              <a:rPr lang="uk-UA" sz="1600" dirty="0">
                <a:solidFill>
                  <a:schemeClr val="tx1"/>
                </a:solidFill>
              </a:rPr>
              <a:t>Швець Павло Станіславович</a:t>
            </a:r>
          </a:p>
          <a:p>
            <a:pPr lvl="0" algn="r"/>
            <a:r>
              <a:rPr lang="uk-UA" sz="1600" dirty="0" err="1">
                <a:solidFill>
                  <a:schemeClr val="tx1"/>
                </a:solidFill>
              </a:rPr>
              <a:t>Цимпаєв</a:t>
            </a:r>
            <a:r>
              <a:rPr lang="uk-UA" sz="1600" dirty="0">
                <a:solidFill>
                  <a:schemeClr val="tx1"/>
                </a:solidFill>
              </a:rPr>
              <a:t> </a:t>
            </a:r>
            <a:r>
              <a:rPr lang="uk-UA" sz="1600" dirty="0" err="1">
                <a:solidFill>
                  <a:schemeClr val="tx1"/>
                </a:solidFill>
              </a:rPr>
              <a:t>Гарун</a:t>
            </a:r>
            <a:r>
              <a:rPr lang="uk-UA" sz="1600" dirty="0">
                <a:solidFill>
                  <a:schemeClr val="tx1"/>
                </a:solidFill>
              </a:rPr>
              <a:t> </a:t>
            </a:r>
            <a:r>
              <a:rPr lang="uk-UA" sz="1600" dirty="0" err="1">
                <a:solidFill>
                  <a:schemeClr val="tx1"/>
                </a:solidFill>
              </a:rPr>
              <a:t>Рамазанович</a:t>
            </a:r>
            <a:endParaRPr lang="uk-UA" sz="1600" dirty="0">
              <a:solidFill>
                <a:schemeClr val="tx1"/>
              </a:solidFill>
            </a:endParaRPr>
          </a:p>
          <a:p>
            <a:pPr lvl="0" algn="r"/>
            <a:r>
              <a:rPr lang="uk-UA" sz="1600" dirty="0">
                <a:solidFill>
                  <a:schemeClr val="tx1"/>
                </a:solidFill>
              </a:rPr>
              <a:t>Дуда Юрій Михайлович</a:t>
            </a:r>
          </a:p>
          <a:p>
            <a:pPr lvl="0" algn="r"/>
            <a:r>
              <a:rPr lang="uk-UA" sz="1600" dirty="0" err="1">
                <a:solidFill>
                  <a:schemeClr val="tx1"/>
                </a:solidFill>
              </a:rPr>
              <a:t>Камінський</a:t>
            </a:r>
            <a:r>
              <a:rPr lang="uk-UA" sz="1600" dirty="0">
                <a:solidFill>
                  <a:schemeClr val="tx1"/>
                </a:solidFill>
              </a:rPr>
              <a:t> Михайло Васильович</a:t>
            </a:r>
          </a:p>
          <a:p>
            <a:pPr lvl="0" algn="r"/>
            <a:r>
              <a:rPr lang="uk-UA" sz="1600" dirty="0" err="1">
                <a:solidFill>
                  <a:schemeClr val="tx1"/>
                </a:solidFill>
              </a:rPr>
              <a:t>Костріцький</a:t>
            </a:r>
            <a:r>
              <a:rPr lang="uk-UA" sz="1600" dirty="0">
                <a:solidFill>
                  <a:schemeClr val="tx1"/>
                </a:solidFill>
              </a:rPr>
              <a:t> Григорій Павлович</a:t>
            </a:r>
          </a:p>
          <a:p>
            <a:pPr algn="r"/>
            <a:endParaRPr lang="ru-RU" sz="1400" dirty="0"/>
          </a:p>
        </p:txBody>
      </p:sp>
      <p:sp>
        <p:nvSpPr>
          <p:cNvPr id="2" name="Заголовок 1"/>
          <p:cNvSpPr>
            <a:spLocks noGrp="1"/>
          </p:cNvSpPr>
          <p:nvPr>
            <p:ph type="title"/>
          </p:nvPr>
        </p:nvSpPr>
        <p:spPr/>
        <p:txBody>
          <a:bodyPr>
            <a:normAutofit/>
          </a:bodyPr>
          <a:lstStyle/>
          <a:p>
            <a:pPr algn="r"/>
            <a:r>
              <a:rPr lang="uk-UA" sz="1600" dirty="0" err="1" smtClean="0">
                <a:solidFill>
                  <a:schemeClr val="tx1"/>
                </a:solidFill>
              </a:rPr>
              <a:t>Військові-</a:t>
            </a:r>
            <a:r>
              <a:rPr lang="uk-UA" sz="1600" dirty="0" smtClean="0">
                <a:solidFill>
                  <a:schemeClr val="tx1"/>
                </a:solidFill>
              </a:rPr>
              <a:t> </a:t>
            </a:r>
            <a:br>
              <a:rPr lang="uk-UA" sz="1600" dirty="0" smtClean="0">
                <a:solidFill>
                  <a:schemeClr val="tx1"/>
                </a:solidFill>
              </a:rPr>
            </a:br>
            <a:r>
              <a:rPr lang="uk-UA" sz="1600" dirty="0" smtClean="0">
                <a:solidFill>
                  <a:schemeClr val="tx1"/>
                </a:solidFill>
              </a:rPr>
              <a:t>ліквідатори наслідків </a:t>
            </a:r>
            <a:br>
              <a:rPr lang="uk-UA" sz="1600" dirty="0" smtClean="0">
                <a:solidFill>
                  <a:schemeClr val="tx1"/>
                </a:solidFill>
              </a:rPr>
            </a:br>
            <a:r>
              <a:rPr lang="uk-UA" sz="1600" dirty="0" smtClean="0">
                <a:solidFill>
                  <a:schemeClr val="tx1"/>
                </a:solidFill>
              </a:rPr>
              <a:t>аварії на ЧАЕС</a:t>
            </a:r>
            <a:endParaRPr lang="ru-RU" sz="1600" dirty="0">
              <a:solidFill>
                <a:schemeClr val="tx1"/>
              </a:solidFill>
            </a:endParaRPr>
          </a:p>
        </p:txBody>
      </p:sp>
      <p:pic>
        <p:nvPicPr>
          <p:cNvPr id="10242" name="Picture 2" descr="F:\ЧАЕС ліквідатори\Ліквідатори\група ліквідаторів.JPG"/>
          <p:cNvPicPr>
            <a:picLocks noChangeAspect="1" noChangeArrowheads="1"/>
          </p:cNvPicPr>
          <p:nvPr/>
        </p:nvPicPr>
        <p:blipFill>
          <a:blip r:embed="rId2" cstate="print"/>
          <a:srcRect/>
          <a:stretch>
            <a:fillRect/>
          </a:stretch>
        </p:blipFill>
        <p:spPr bwMode="auto">
          <a:xfrm>
            <a:off x="0" y="0"/>
            <a:ext cx="5749659" cy="3645024"/>
          </a:xfrm>
          <a:prstGeom prst="rect">
            <a:avLst/>
          </a:prstGeom>
          <a:noFill/>
        </p:spPr>
      </p:pic>
      <p:pic>
        <p:nvPicPr>
          <p:cNvPr id="4099" name="Picture 3" descr="C:\Users\Сергей\Desktop\Новая папка\105843-1_large.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89400" y="3666704"/>
            <a:ext cx="4283968" cy="3191296"/>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7504" y="1600200"/>
            <a:ext cx="8928992" cy="5069160"/>
          </a:xfrm>
        </p:spPr>
        <p:txBody>
          <a:bodyPr>
            <a:normAutofit fontScale="92500" lnSpcReduction="10000"/>
          </a:bodyPr>
          <a:lstStyle/>
          <a:p>
            <a:pPr marL="0" indent="0" algn="r">
              <a:lnSpc>
                <a:spcPct val="150000"/>
              </a:lnSpc>
              <a:spcAft>
                <a:spcPts val="0"/>
              </a:spcAft>
              <a:buNone/>
            </a:pPr>
            <a:r>
              <a:rPr lang="uk-UA" sz="1600" dirty="0" smtClean="0">
                <a:solidFill>
                  <a:schemeClr val="tx1"/>
                </a:solidFill>
                <a:latin typeface="Times New Roman"/>
                <a:ea typeface="Times New Roman"/>
              </a:rPr>
              <a:t>Під час ліквідації наслідків аварії </a:t>
            </a:r>
          </a:p>
          <a:p>
            <a:pPr marL="0" indent="0" algn="r">
              <a:lnSpc>
                <a:spcPct val="150000"/>
              </a:lnSpc>
              <a:spcAft>
                <a:spcPts val="0"/>
              </a:spcAft>
              <a:buNone/>
            </a:pPr>
            <a:r>
              <a:rPr lang="uk-UA" sz="1600" dirty="0" smtClean="0">
                <a:solidFill>
                  <a:schemeClr val="tx1"/>
                </a:solidFill>
                <a:latin typeface="Times New Roman"/>
                <a:ea typeface="Times New Roman"/>
              </a:rPr>
              <a:t>всі </a:t>
            </a:r>
            <a:r>
              <a:rPr lang="uk-UA" sz="1600" dirty="0">
                <a:solidFill>
                  <a:schemeClr val="tx1"/>
                </a:solidFill>
                <a:latin typeface="Times New Roman"/>
                <a:ea typeface="Times New Roman"/>
              </a:rPr>
              <a:t>служби </a:t>
            </a:r>
            <a:endParaRPr lang="uk-UA" sz="1600" dirty="0" smtClean="0">
              <a:solidFill>
                <a:schemeClr val="tx1"/>
              </a:solidFill>
              <a:latin typeface="Times New Roman"/>
              <a:ea typeface="Times New Roman"/>
            </a:endParaRPr>
          </a:p>
          <a:p>
            <a:pPr marL="0" indent="0" algn="r">
              <a:lnSpc>
                <a:spcPct val="150000"/>
              </a:lnSpc>
              <a:spcAft>
                <a:spcPts val="0"/>
              </a:spcAft>
              <a:buNone/>
            </a:pPr>
            <a:r>
              <a:rPr lang="uk-UA" sz="1600" dirty="0" smtClean="0">
                <a:solidFill>
                  <a:schemeClr val="tx1"/>
                </a:solidFill>
                <a:latin typeface="Times New Roman"/>
                <a:ea typeface="Times New Roman"/>
              </a:rPr>
              <a:t>і </a:t>
            </a:r>
            <a:r>
              <a:rPr lang="uk-UA" sz="1600" dirty="0">
                <a:solidFill>
                  <a:schemeClr val="tx1"/>
                </a:solidFill>
                <a:latin typeface="Times New Roman"/>
                <a:ea typeface="Times New Roman"/>
              </a:rPr>
              <a:t>професії  важливі </a:t>
            </a:r>
            <a:endParaRPr lang="uk-UA" sz="1600" dirty="0" smtClean="0">
              <a:solidFill>
                <a:schemeClr val="tx1"/>
              </a:solidFill>
              <a:latin typeface="Times New Roman"/>
              <a:ea typeface="Times New Roman"/>
            </a:endParaRPr>
          </a:p>
          <a:p>
            <a:pPr marL="0" indent="0" algn="r">
              <a:lnSpc>
                <a:spcPct val="150000"/>
              </a:lnSpc>
              <a:spcAft>
                <a:spcPts val="0"/>
              </a:spcAft>
              <a:buNone/>
            </a:pPr>
            <a:r>
              <a:rPr lang="uk-UA" sz="1600" dirty="0" smtClean="0">
                <a:solidFill>
                  <a:schemeClr val="tx1"/>
                </a:solidFill>
                <a:latin typeface="Times New Roman"/>
                <a:ea typeface="Times New Roman"/>
              </a:rPr>
              <a:t>та </a:t>
            </a:r>
            <a:r>
              <a:rPr lang="uk-UA" sz="1600" dirty="0">
                <a:solidFill>
                  <a:schemeClr val="tx1"/>
                </a:solidFill>
                <a:latin typeface="Times New Roman"/>
                <a:ea typeface="Times New Roman"/>
              </a:rPr>
              <a:t>відповідальні. </a:t>
            </a:r>
          </a:p>
          <a:p>
            <a:pPr marL="0" indent="0" algn="r">
              <a:lnSpc>
                <a:spcPct val="150000"/>
              </a:lnSpc>
              <a:spcAft>
                <a:spcPts val="0"/>
              </a:spcAft>
              <a:buNone/>
            </a:pPr>
            <a:r>
              <a:rPr lang="uk-UA" sz="1600" dirty="0" smtClean="0">
                <a:solidFill>
                  <a:schemeClr val="tx1"/>
                </a:solidFill>
                <a:latin typeface="Times New Roman"/>
                <a:ea typeface="Times New Roman"/>
              </a:rPr>
              <a:t>Але є </a:t>
            </a:r>
            <a:r>
              <a:rPr lang="uk-UA" sz="1600" dirty="0">
                <a:solidFill>
                  <a:schemeClr val="tx1"/>
                </a:solidFill>
                <a:latin typeface="Times New Roman"/>
                <a:ea typeface="Times New Roman"/>
              </a:rPr>
              <a:t>з поміж </a:t>
            </a:r>
            <a:r>
              <a:rPr lang="uk-UA" sz="1600" dirty="0" smtClean="0">
                <a:solidFill>
                  <a:schemeClr val="tx1"/>
                </a:solidFill>
                <a:latin typeface="Times New Roman"/>
                <a:ea typeface="Times New Roman"/>
              </a:rPr>
              <a:t>них</a:t>
            </a:r>
          </a:p>
          <a:p>
            <a:pPr marL="0" indent="0" algn="r">
              <a:lnSpc>
                <a:spcPct val="150000"/>
              </a:lnSpc>
              <a:spcAft>
                <a:spcPts val="0"/>
              </a:spcAft>
              <a:buNone/>
            </a:pPr>
            <a:r>
              <a:rPr lang="uk-UA" sz="1600" dirty="0" smtClean="0">
                <a:solidFill>
                  <a:schemeClr val="tx1"/>
                </a:solidFill>
                <a:latin typeface="Times New Roman"/>
                <a:ea typeface="Times New Roman"/>
              </a:rPr>
              <a:t>особливо  небезпечні </a:t>
            </a:r>
          </a:p>
          <a:p>
            <a:pPr marL="0" indent="0" algn="r">
              <a:lnSpc>
                <a:spcPct val="150000"/>
              </a:lnSpc>
              <a:spcAft>
                <a:spcPts val="0"/>
              </a:spcAft>
              <a:buNone/>
            </a:pPr>
            <a:r>
              <a:rPr lang="uk-UA" sz="1600" dirty="0" smtClean="0">
                <a:solidFill>
                  <a:schemeClr val="tx1"/>
                </a:solidFill>
                <a:latin typeface="Times New Roman"/>
                <a:ea typeface="Times New Roman"/>
              </a:rPr>
              <a:t>для здоров'я </a:t>
            </a:r>
            <a:r>
              <a:rPr lang="uk-UA" sz="1600" dirty="0">
                <a:solidFill>
                  <a:schemeClr val="tx1"/>
                </a:solidFill>
                <a:latin typeface="Times New Roman"/>
                <a:ea typeface="Times New Roman"/>
              </a:rPr>
              <a:t>– робота у безпосередній зоні </a:t>
            </a:r>
          </a:p>
          <a:p>
            <a:pPr marL="0" indent="0" algn="r">
              <a:lnSpc>
                <a:spcPct val="150000"/>
              </a:lnSpc>
              <a:spcAft>
                <a:spcPts val="0"/>
              </a:spcAft>
              <a:buNone/>
            </a:pPr>
            <a:r>
              <a:rPr lang="uk-UA" sz="1600" dirty="0" smtClean="0">
                <a:solidFill>
                  <a:schemeClr val="tx1"/>
                </a:solidFill>
                <a:latin typeface="Times New Roman"/>
                <a:ea typeface="Times New Roman"/>
              </a:rPr>
              <a:t>підвищеної радіації.</a:t>
            </a:r>
            <a:endParaRPr lang="uk-UA" sz="1600" dirty="0">
              <a:solidFill>
                <a:schemeClr val="tx1"/>
              </a:solidFill>
              <a:latin typeface="Times New Roman"/>
              <a:ea typeface="Times New Roman"/>
            </a:endParaRPr>
          </a:p>
          <a:p>
            <a:pPr algn="just">
              <a:lnSpc>
                <a:spcPct val="150000"/>
              </a:lnSpc>
              <a:spcAft>
                <a:spcPts val="0"/>
              </a:spcAft>
            </a:pPr>
            <a:r>
              <a:rPr lang="uk-UA" sz="1600" dirty="0">
                <a:solidFill>
                  <a:schemeClr val="tx1"/>
                </a:solidFill>
                <a:latin typeface="Times New Roman"/>
                <a:ea typeface="Times New Roman"/>
              </a:rPr>
              <a:t>     Люди , які були в самому пеклі ,. в центрі тих страшних подій , боролися із наслідками аварії  забуваючи про себе , про власні потреби , але про них теж піклувалися інші . Мова йде про працівників громадського харчування, місія яких була не менш важлива. З нашого міста допомагали забезпечувати </a:t>
            </a:r>
            <a:r>
              <a:rPr lang="uk-UA" sz="1600" dirty="0" smtClean="0">
                <a:solidFill>
                  <a:schemeClr val="tx1"/>
                </a:solidFill>
                <a:latin typeface="Times New Roman"/>
                <a:ea typeface="Times New Roman"/>
              </a:rPr>
              <a:t>харчування:</a:t>
            </a:r>
            <a:endParaRPr lang="uk-UA" sz="1600" dirty="0">
              <a:solidFill>
                <a:schemeClr val="tx1"/>
              </a:solidFill>
              <a:latin typeface="Times New Roman"/>
              <a:ea typeface="Times New Roman"/>
            </a:endParaRPr>
          </a:p>
          <a:p>
            <a:pPr lvl="0" algn="just">
              <a:lnSpc>
                <a:spcPct val="150000"/>
              </a:lnSpc>
              <a:buFont typeface="Times New Roman"/>
              <a:buChar char="-"/>
              <a:tabLst>
                <a:tab pos="457200" algn="l"/>
              </a:tabLst>
            </a:pPr>
            <a:r>
              <a:rPr lang="uk-UA" sz="1600" dirty="0" err="1">
                <a:solidFill>
                  <a:schemeClr val="tx1"/>
                </a:solidFill>
                <a:latin typeface="Times New Roman"/>
                <a:ea typeface="Times New Roman"/>
              </a:rPr>
              <a:t>Белак</a:t>
            </a:r>
            <a:r>
              <a:rPr lang="uk-UA" sz="1600" dirty="0">
                <a:solidFill>
                  <a:schemeClr val="tx1"/>
                </a:solidFill>
                <a:latin typeface="Times New Roman"/>
                <a:ea typeface="Times New Roman"/>
              </a:rPr>
              <a:t> Майя Іванівна </a:t>
            </a:r>
          </a:p>
          <a:p>
            <a:pPr lvl="0" algn="just">
              <a:lnSpc>
                <a:spcPct val="150000"/>
              </a:lnSpc>
              <a:buFont typeface="Times New Roman"/>
              <a:buChar char="-"/>
              <a:tabLst>
                <a:tab pos="457200" algn="l"/>
              </a:tabLst>
            </a:pPr>
            <a:r>
              <a:rPr lang="uk-UA" sz="1600" dirty="0">
                <a:solidFill>
                  <a:schemeClr val="tx1"/>
                </a:solidFill>
                <a:latin typeface="Times New Roman"/>
                <a:ea typeface="Times New Roman"/>
              </a:rPr>
              <a:t>Петровська Людмила Іванівна</a:t>
            </a:r>
            <a:endParaRPr lang="ru-RU" sz="1600" dirty="0">
              <a:solidFill>
                <a:schemeClr val="tx1"/>
              </a:solidFill>
            </a:endParaRPr>
          </a:p>
        </p:txBody>
      </p:sp>
      <p:sp>
        <p:nvSpPr>
          <p:cNvPr id="2" name="Заголовок 1"/>
          <p:cNvSpPr>
            <a:spLocks noGrp="1"/>
          </p:cNvSpPr>
          <p:nvPr>
            <p:ph type="title"/>
          </p:nvPr>
        </p:nvSpPr>
        <p:spPr/>
        <p:txBody>
          <a:bodyPr>
            <a:normAutofit/>
          </a:bodyPr>
          <a:lstStyle/>
          <a:p>
            <a:pPr algn="r"/>
            <a:r>
              <a:rPr lang="uk-UA" sz="1600" dirty="0" smtClean="0">
                <a:solidFill>
                  <a:schemeClr val="tx1"/>
                </a:solidFill>
              </a:rPr>
              <a:t>Ліквідатори </a:t>
            </a:r>
            <a:br>
              <a:rPr lang="uk-UA" sz="1600" dirty="0" smtClean="0">
                <a:solidFill>
                  <a:schemeClr val="tx1"/>
                </a:solidFill>
              </a:rPr>
            </a:br>
            <a:r>
              <a:rPr lang="uk-UA" sz="1600" dirty="0" smtClean="0">
                <a:solidFill>
                  <a:schemeClr val="tx1"/>
                </a:solidFill>
              </a:rPr>
              <a:t>аварії на ЧАЕС.</a:t>
            </a:r>
            <a:br>
              <a:rPr lang="uk-UA" sz="1600" dirty="0" smtClean="0">
                <a:solidFill>
                  <a:schemeClr val="tx1"/>
                </a:solidFill>
              </a:rPr>
            </a:br>
            <a:r>
              <a:rPr lang="uk-UA" sz="1600" dirty="0" smtClean="0">
                <a:solidFill>
                  <a:schemeClr val="tx1"/>
                </a:solidFill>
              </a:rPr>
              <a:t>Відпочинок</a:t>
            </a:r>
            <a:endParaRPr lang="ru-RU" sz="1600" dirty="0">
              <a:solidFill>
                <a:schemeClr val="tx1"/>
              </a:solidFill>
            </a:endParaRPr>
          </a:p>
        </p:txBody>
      </p:sp>
      <p:pic>
        <p:nvPicPr>
          <p:cNvPr id="11266" name="Picture 2" descr="F:\ЧАЕС ліквідатори\Ліквідатори\на відпочинку.JPG"/>
          <p:cNvPicPr>
            <a:picLocks noChangeAspect="1" noChangeArrowheads="1"/>
          </p:cNvPicPr>
          <p:nvPr/>
        </p:nvPicPr>
        <p:blipFill>
          <a:blip r:embed="rId2" cstate="print"/>
          <a:srcRect/>
          <a:stretch>
            <a:fillRect/>
          </a:stretch>
        </p:blipFill>
        <p:spPr bwMode="auto">
          <a:xfrm>
            <a:off x="0" y="0"/>
            <a:ext cx="6156175" cy="3861048"/>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F:\ЧАЕС ліквідатори\Ліквідатори\Габак М.Д..JPG"/>
          <p:cNvPicPr>
            <a:picLocks noChangeAspect="1" noChangeArrowheads="1"/>
          </p:cNvPicPr>
          <p:nvPr/>
        </p:nvPicPr>
        <p:blipFill>
          <a:blip r:embed="rId2" cstate="print"/>
          <a:srcRect/>
          <a:stretch>
            <a:fillRect/>
          </a:stretch>
        </p:blipFill>
        <p:spPr bwMode="auto">
          <a:xfrm>
            <a:off x="0" y="0"/>
            <a:ext cx="4427984" cy="6879218"/>
          </a:xfrm>
          <a:prstGeom prst="rect">
            <a:avLst/>
          </a:prstGeom>
          <a:noFill/>
        </p:spPr>
      </p:pic>
      <p:sp>
        <p:nvSpPr>
          <p:cNvPr id="5" name="Заголовок 1"/>
          <p:cNvSpPr>
            <a:spLocks noGrp="1"/>
          </p:cNvSpPr>
          <p:nvPr>
            <p:ph idx="1"/>
          </p:nvPr>
        </p:nvSpPr>
        <p:spPr>
          <a:xfrm>
            <a:off x="4427538" y="260350"/>
            <a:ext cx="4537075" cy="6481763"/>
          </a:xfrm>
        </p:spPr>
        <p:txBody>
          <a:bodyPr>
            <a:normAutofit/>
          </a:bodyPr>
          <a:lstStyle/>
          <a:p>
            <a:pPr algn="r">
              <a:lnSpc>
                <a:spcPct val="150000"/>
              </a:lnSpc>
              <a:spcAft>
                <a:spcPts val="0"/>
              </a:spcAft>
            </a:pPr>
            <a:r>
              <a:rPr lang="uk-UA" sz="2000" dirty="0">
                <a:solidFill>
                  <a:schemeClr val="tx1"/>
                </a:solidFill>
                <a:latin typeface="Times New Roman"/>
                <a:ea typeface="Times New Roman"/>
              </a:rPr>
              <a:t>Надзвичайно велика </a:t>
            </a:r>
            <a:r>
              <a:rPr lang="uk-UA" sz="2000" dirty="0" smtClean="0">
                <a:solidFill>
                  <a:schemeClr val="tx1"/>
                </a:solidFill>
                <a:latin typeface="Times New Roman"/>
                <a:ea typeface="Times New Roman"/>
              </a:rPr>
              <a:t>відповідальність</a:t>
            </a:r>
          </a:p>
          <a:p>
            <a:pPr marL="0" indent="0" algn="r">
              <a:lnSpc>
                <a:spcPct val="150000"/>
              </a:lnSpc>
              <a:spcAft>
                <a:spcPts val="0"/>
              </a:spcAft>
              <a:buNone/>
            </a:pPr>
            <a:r>
              <a:rPr lang="uk-UA" sz="2000" dirty="0" smtClean="0">
                <a:solidFill>
                  <a:schemeClr val="tx1"/>
                </a:solidFill>
                <a:latin typeface="Times New Roman"/>
                <a:ea typeface="Times New Roman"/>
              </a:rPr>
              <a:t>належала  </a:t>
            </a:r>
            <a:r>
              <a:rPr lang="uk-UA" sz="2000" dirty="0">
                <a:solidFill>
                  <a:schemeClr val="tx1"/>
                </a:solidFill>
                <a:latin typeface="Times New Roman"/>
                <a:ea typeface="Times New Roman"/>
              </a:rPr>
              <a:t>службі </a:t>
            </a:r>
            <a:r>
              <a:rPr lang="uk-UA" sz="2000" dirty="0" smtClean="0">
                <a:solidFill>
                  <a:schemeClr val="tx1"/>
                </a:solidFill>
                <a:latin typeface="Times New Roman"/>
                <a:ea typeface="Times New Roman"/>
              </a:rPr>
              <a:t>зв’язку, </a:t>
            </a:r>
          </a:p>
          <a:p>
            <a:pPr marL="0" indent="0" algn="r">
              <a:lnSpc>
                <a:spcPct val="150000"/>
              </a:lnSpc>
              <a:spcAft>
                <a:spcPts val="0"/>
              </a:spcAft>
              <a:buNone/>
            </a:pPr>
            <a:r>
              <a:rPr lang="uk-UA" sz="2000" dirty="0" smtClean="0">
                <a:solidFill>
                  <a:schemeClr val="tx1"/>
                </a:solidFill>
                <a:latin typeface="Times New Roman"/>
                <a:ea typeface="Times New Roman"/>
              </a:rPr>
              <a:t>яка </a:t>
            </a:r>
            <a:r>
              <a:rPr lang="uk-UA" sz="2000" dirty="0">
                <a:solidFill>
                  <a:schemeClr val="tx1"/>
                </a:solidFill>
                <a:latin typeface="Times New Roman"/>
                <a:ea typeface="Times New Roman"/>
              </a:rPr>
              <a:t>допомагала коригувати  людські </a:t>
            </a:r>
            <a:r>
              <a:rPr lang="uk-UA" sz="2000" dirty="0" smtClean="0">
                <a:solidFill>
                  <a:schemeClr val="tx1"/>
                </a:solidFill>
                <a:latin typeface="Times New Roman"/>
                <a:ea typeface="Times New Roman"/>
              </a:rPr>
              <a:t>ресурси,</a:t>
            </a:r>
          </a:p>
          <a:p>
            <a:pPr marL="0" indent="0" algn="r">
              <a:lnSpc>
                <a:spcPct val="150000"/>
              </a:lnSpc>
              <a:spcAft>
                <a:spcPts val="0"/>
              </a:spcAft>
              <a:buNone/>
            </a:pPr>
            <a:r>
              <a:rPr lang="uk-UA" sz="2000" dirty="0" smtClean="0">
                <a:solidFill>
                  <a:schemeClr val="tx1"/>
                </a:solidFill>
                <a:latin typeface="Times New Roman"/>
                <a:ea typeface="Times New Roman"/>
              </a:rPr>
              <a:t>комунікації</a:t>
            </a:r>
            <a:r>
              <a:rPr lang="uk-UA" sz="2000" dirty="0">
                <a:solidFill>
                  <a:schemeClr val="tx1"/>
                </a:solidFill>
                <a:latin typeface="Times New Roman"/>
                <a:ea typeface="Times New Roman"/>
              </a:rPr>
              <a:t>, медичну </a:t>
            </a:r>
            <a:r>
              <a:rPr lang="uk-UA" sz="2000" dirty="0" smtClean="0">
                <a:solidFill>
                  <a:schemeClr val="tx1"/>
                </a:solidFill>
                <a:latin typeface="Times New Roman"/>
                <a:ea typeface="Times New Roman"/>
              </a:rPr>
              <a:t>допомогу, </a:t>
            </a:r>
          </a:p>
          <a:p>
            <a:pPr marL="0" indent="0" algn="r">
              <a:lnSpc>
                <a:spcPct val="150000"/>
              </a:lnSpc>
              <a:spcAft>
                <a:spcPts val="0"/>
              </a:spcAft>
              <a:buNone/>
            </a:pPr>
            <a:r>
              <a:rPr lang="uk-UA" sz="2000" dirty="0" smtClean="0">
                <a:solidFill>
                  <a:schemeClr val="tx1"/>
                </a:solidFill>
                <a:latin typeface="Times New Roman"/>
                <a:ea typeface="Times New Roman"/>
              </a:rPr>
              <a:t>доставку продовольства, </a:t>
            </a:r>
            <a:r>
              <a:rPr lang="uk-UA" sz="2000" dirty="0">
                <a:solidFill>
                  <a:schemeClr val="tx1"/>
                </a:solidFill>
                <a:latin typeface="Times New Roman"/>
                <a:ea typeface="Times New Roman"/>
              </a:rPr>
              <a:t>евакуацію, </a:t>
            </a:r>
            <a:endParaRPr lang="uk-UA" sz="2000" dirty="0" smtClean="0">
              <a:solidFill>
                <a:schemeClr val="tx1"/>
              </a:solidFill>
              <a:latin typeface="Times New Roman"/>
              <a:ea typeface="Times New Roman"/>
            </a:endParaRPr>
          </a:p>
          <a:p>
            <a:pPr marL="0" indent="0" algn="r">
              <a:lnSpc>
                <a:spcPct val="150000"/>
              </a:lnSpc>
              <a:spcAft>
                <a:spcPts val="0"/>
              </a:spcAft>
              <a:buNone/>
            </a:pPr>
            <a:r>
              <a:rPr lang="uk-UA" sz="2000" dirty="0" smtClean="0">
                <a:solidFill>
                  <a:schemeClr val="tx1"/>
                </a:solidFill>
                <a:latin typeface="Times New Roman"/>
                <a:ea typeface="Times New Roman"/>
              </a:rPr>
              <a:t>вчасно </a:t>
            </a:r>
            <a:r>
              <a:rPr lang="uk-UA" sz="2000" dirty="0">
                <a:solidFill>
                  <a:schemeClr val="tx1"/>
                </a:solidFill>
                <a:latin typeface="Times New Roman"/>
                <a:ea typeface="Times New Roman"/>
              </a:rPr>
              <a:t>надавати екстрену допомогу. </a:t>
            </a:r>
            <a:endParaRPr lang="uk-UA" sz="2000" dirty="0" smtClean="0">
              <a:solidFill>
                <a:schemeClr val="tx1"/>
              </a:solidFill>
              <a:latin typeface="Times New Roman"/>
              <a:ea typeface="Times New Roman"/>
            </a:endParaRPr>
          </a:p>
          <a:p>
            <a:pPr marL="0" indent="0" algn="r">
              <a:lnSpc>
                <a:spcPct val="150000"/>
              </a:lnSpc>
              <a:spcAft>
                <a:spcPts val="0"/>
              </a:spcAft>
              <a:buNone/>
            </a:pPr>
            <a:r>
              <a:rPr lang="uk-UA" sz="2000" dirty="0" smtClean="0">
                <a:solidFill>
                  <a:schemeClr val="tx1"/>
                </a:solidFill>
                <a:latin typeface="Times New Roman"/>
                <a:ea typeface="Times New Roman"/>
              </a:rPr>
              <a:t>З </a:t>
            </a:r>
            <a:r>
              <a:rPr lang="uk-UA" sz="2000" dirty="0">
                <a:solidFill>
                  <a:schemeClr val="tx1"/>
                </a:solidFill>
                <a:latin typeface="Times New Roman"/>
                <a:ea typeface="Times New Roman"/>
              </a:rPr>
              <a:t>нашого міста   там працювали </a:t>
            </a:r>
            <a:endParaRPr lang="uk-UA" sz="2000" dirty="0" smtClean="0">
              <a:solidFill>
                <a:schemeClr val="tx1"/>
              </a:solidFill>
              <a:latin typeface="Times New Roman"/>
              <a:ea typeface="Times New Roman"/>
            </a:endParaRPr>
          </a:p>
          <a:p>
            <a:pPr marL="0" indent="0" algn="r">
              <a:lnSpc>
                <a:spcPct val="150000"/>
              </a:lnSpc>
              <a:spcAft>
                <a:spcPts val="0"/>
              </a:spcAft>
              <a:buNone/>
            </a:pPr>
            <a:r>
              <a:rPr lang="uk-UA" sz="2000" dirty="0" smtClean="0">
                <a:solidFill>
                  <a:schemeClr val="tx1"/>
                </a:solidFill>
                <a:latin typeface="Times New Roman"/>
                <a:ea typeface="Times New Roman"/>
              </a:rPr>
              <a:t>зв’язковими-телеграфістами:    </a:t>
            </a:r>
            <a:endParaRPr lang="uk-UA" sz="2000" dirty="0">
              <a:solidFill>
                <a:schemeClr val="tx1"/>
              </a:solidFill>
              <a:latin typeface="Times New Roman"/>
              <a:ea typeface="Times New Roman"/>
            </a:endParaRPr>
          </a:p>
          <a:p>
            <a:pPr algn="r">
              <a:lnSpc>
                <a:spcPct val="150000"/>
              </a:lnSpc>
              <a:spcAft>
                <a:spcPts val="0"/>
              </a:spcAft>
            </a:pPr>
            <a:r>
              <a:rPr lang="uk-UA" sz="2000" dirty="0" err="1">
                <a:solidFill>
                  <a:schemeClr val="tx1"/>
                </a:solidFill>
                <a:latin typeface="Times New Roman"/>
                <a:ea typeface="Times New Roman"/>
              </a:rPr>
              <a:t>Кузьмова</a:t>
            </a:r>
            <a:r>
              <a:rPr lang="uk-UA" sz="2000" dirty="0">
                <a:solidFill>
                  <a:schemeClr val="tx1"/>
                </a:solidFill>
                <a:latin typeface="Times New Roman"/>
                <a:ea typeface="Times New Roman"/>
              </a:rPr>
              <a:t> Ольга Іванівна </a:t>
            </a:r>
          </a:p>
          <a:p>
            <a:pPr algn="r">
              <a:lnSpc>
                <a:spcPct val="150000"/>
              </a:lnSpc>
              <a:spcAft>
                <a:spcPts val="0"/>
              </a:spcAft>
            </a:pPr>
            <a:r>
              <a:rPr lang="uk-UA" sz="2000" dirty="0">
                <a:solidFill>
                  <a:schemeClr val="tx1"/>
                </a:solidFill>
                <a:latin typeface="Times New Roman"/>
                <a:ea typeface="Times New Roman"/>
              </a:rPr>
              <a:t> </a:t>
            </a:r>
            <a:r>
              <a:rPr lang="uk-UA" sz="2000" dirty="0" err="1">
                <a:solidFill>
                  <a:schemeClr val="tx1"/>
                </a:solidFill>
                <a:latin typeface="Times New Roman"/>
                <a:ea typeface="Times New Roman"/>
              </a:rPr>
              <a:t>Дитиняк</a:t>
            </a:r>
            <a:r>
              <a:rPr lang="uk-UA" sz="2000" dirty="0">
                <a:solidFill>
                  <a:schemeClr val="tx1"/>
                </a:solidFill>
                <a:latin typeface="Times New Roman"/>
                <a:ea typeface="Times New Roman"/>
              </a:rPr>
              <a:t> Юліан Йосипович.</a:t>
            </a:r>
          </a:p>
          <a:p>
            <a:endParaRPr lang="uk-UA" sz="1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sp>
        <p:nvSpPr>
          <p:cNvPr id="2" name="Заголовок 1"/>
          <p:cNvSpPr>
            <a:spLocks noGrp="1"/>
          </p:cNvSpPr>
          <p:nvPr>
            <p:ph type="title"/>
          </p:nvPr>
        </p:nvSpPr>
        <p:spPr/>
        <p:txBody>
          <a:bodyPr/>
          <a:lstStyle/>
          <a:p>
            <a:endParaRPr lang="ru-RU" dirty="0"/>
          </a:p>
        </p:txBody>
      </p:sp>
      <p:pic>
        <p:nvPicPr>
          <p:cNvPr id="14338" name="Picture 2" descr="F:\ЧАЕС ліквідатори\Ліквідатори\Габак.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889500"/>
            <a:ext cx="8229600" cy="1236663"/>
          </a:xfrm>
        </p:spPr>
        <p:txBody>
          <a:bodyPr>
            <a:normAutofit fontScale="85000" lnSpcReduction="10000"/>
          </a:bodyPr>
          <a:lstStyle/>
          <a:p>
            <a:pPr marL="0" indent="0" algn="ctr">
              <a:buNone/>
            </a:pPr>
            <a:r>
              <a:rPr lang="uk-UA" b="1" dirty="0" smtClean="0"/>
              <a:t>Лише </a:t>
            </a:r>
            <a:r>
              <a:rPr lang="uk-UA" b="1" dirty="0"/>
              <a:t>за офіційними даними  у ліквідації аварії на ЧАЕС  взяли участь  понад  600 тисяч ліквідаторів,. серед них  майже  200 чоловік наших земляків. З них  29 </a:t>
            </a:r>
            <a:r>
              <a:rPr lang="uk-UA" b="1" dirty="0" err="1"/>
              <a:t>чол</a:t>
            </a:r>
            <a:r>
              <a:rPr lang="uk-UA" b="1" dirty="0"/>
              <a:t>. </a:t>
            </a:r>
            <a:r>
              <a:rPr lang="uk-UA" b="1" dirty="0" smtClean="0"/>
              <a:t>– інваліди першої </a:t>
            </a:r>
            <a:r>
              <a:rPr lang="uk-UA" b="1" dirty="0"/>
              <a:t>категорії, 84- другої , 32 – третьої,  36 ліквідаторів відійшли у </a:t>
            </a:r>
            <a:r>
              <a:rPr lang="uk-UA" b="1" dirty="0" smtClean="0"/>
              <a:t>небуття.</a:t>
            </a:r>
            <a:endParaRPr lang="ru-RU" b="1" dirty="0"/>
          </a:p>
        </p:txBody>
      </p:sp>
      <p:sp>
        <p:nvSpPr>
          <p:cNvPr id="2" name="Заголовок 1"/>
          <p:cNvSpPr>
            <a:spLocks noGrp="1"/>
          </p:cNvSpPr>
          <p:nvPr>
            <p:ph type="title"/>
          </p:nvPr>
        </p:nvSpPr>
        <p:spPr/>
        <p:txBody>
          <a:bodyPr/>
          <a:lstStyle/>
          <a:p>
            <a:endParaRPr lang="ru-RU" dirty="0"/>
          </a:p>
        </p:txBody>
      </p:sp>
      <p:pic>
        <p:nvPicPr>
          <p:cNvPr id="15362" name="Picture 2" descr="F:\ЧАЕС ліквідатори\Ліквідатори\Габак і Волошин.JPG"/>
          <p:cNvPicPr>
            <a:picLocks noChangeAspect="1" noChangeArrowheads="1"/>
          </p:cNvPicPr>
          <p:nvPr/>
        </p:nvPicPr>
        <p:blipFill>
          <a:blip r:embed="rId2" cstate="print"/>
          <a:srcRect/>
          <a:stretch>
            <a:fillRect/>
          </a:stretch>
        </p:blipFill>
        <p:spPr bwMode="auto">
          <a:xfrm>
            <a:off x="1475656" y="23462"/>
            <a:ext cx="6340475" cy="48895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365104"/>
            <a:ext cx="8229600" cy="1761059"/>
          </a:xfrm>
        </p:spPr>
        <p:txBody>
          <a:bodyPr>
            <a:normAutofit/>
          </a:bodyPr>
          <a:lstStyle/>
          <a:p>
            <a:pPr algn="ctr"/>
            <a:r>
              <a:rPr lang="uk-UA" dirty="0"/>
              <a:t>Час не здатний стерти з людської </a:t>
            </a:r>
            <a:r>
              <a:rPr lang="uk-UA" dirty="0" smtClean="0"/>
              <a:t>пам'яті </a:t>
            </a:r>
            <a:r>
              <a:rPr lang="uk-UA" dirty="0"/>
              <a:t>велич подвигу </a:t>
            </a:r>
            <a:r>
              <a:rPr lang="uk-UA" dirty="0" smtClean="0"/>
              <a:t>тих, </a:t>
            </a:r>
            <a:r>
              <a:rPr lang="uk-UA" dirty="0"/>
              <a:t>хто в страшному пеклі техногенної катастрофи  ХХ ст</a:t>
            </a:r>
            <a:r>
              <a:rPr lang="uk-UA" dirty="0" smtClean="0"/>
              <a:t>., ризикуючи  </a:t>
            </a:r>
            <a:r>
              <a:rPr lang="uk-UA" dirty="0"/>
              <a:t>власним </a:t>
            </a:r>
            <a:r>
              <a:rPr lang="uk-UA" dirty="0" smtClean="0"/>
              <a:t>здоров'ям </a:t>
            </a:r>
            <a:r>
              <a:rPr lang="uk-UA" dirty="0"/>
              <a:t>і життям рятував планету від  її страшних наслідків .</a:t>
            </a:r>
          </a:p>
          <a:p>
            <a:endParaRPr lang="ru-RU" dirty="0"/>
          </a:p>
        </p:txBody>
      </p:sp>
      <p:sp>
        <p:nvSpPr>
          <p:cNvPr id="2" name="Заголовок 1"/>
          <p:cNvSpPr>
            <a:spLocks noGrp="1"/>
          </p:cNvSpPr>
          <p:nvPr>
            <p:ph type="title"/>
          </p:nvPr>
        </p:nvSpPr>
        <p:spPr>
          <a:xfrm>
            <a:off x="457200" y="274638"/>
            <a:ext cx="8229600" cy="2938338"/>
          </a:xfrm>
        </p:spPr>
        <p:txBody>
          <a:bodyPr>
            <a:normAutofit/>
          </a:bodyPr>
          <a:lstStyle/>
          <a:p>
            <a:pPr algn="r"/>
            <a:r>
              <a:rPr lang="uk-UA" sz="2400" dirty="0" smtClean="0">
                <a:solidFill>
                  <a:schemeClr val="tx1"/>
                </a:solidFill>
              </a:rPr>
              <a:t>ПОСВІДЧЕННЯ</a:t>
            </a:r>
            <a:br>
              <a:rPr lang="uk-UA" sz="2400" dirty="0" smtClean="0">
                <a:solidFill>
                  <a:schemeClr val="tx1"/>
                </a:solidFill>
              </a:rPr>
            </a:br>
            <a:r>
              <a:rPr lang="uk-UA" sz="2400" dirty="0" err="1" smtClean="0">
                <a:solidFill>
                  <a:schemeClr val="tx1"/>
                </a:solidFill>
              </a:rPr>
              <a:t>Габак</a:t>
            </a:r>
            <a:r>
              <a:rPr lang="uk-UA" sz="2400" dirty="0" smtClean="0">
                <a:solidFill>
                  <a:schemeClr val="tx1"/>
                </a:solidFill>
              </a:rPr>
              <a:t> Миколи </a:t>
            </a:r>
            <a:br>
              <a:rPr lang="uk-UA" sz="2400" dirty="0" smtClean="0">
                <a:solidFill>
                  <a:schemeClr val="tx1"/>
                </a:solidFill>
              </a:rPr>
            </a:br>
            <a:r>
              <a:rPr lang="uk-UA" sz="2400" dirty="0" smtClean="0">
                <a:solidFill>
                  <a:schemeClr val="tx1"/>
                </a:solidFill>
              </a:rPr>
              <a:t>Дмитровича</a:t>
            </a:r>
            <a:br>
              <a:rPr lang="uk-UA" sz="2400" dirty="0" smtClean="0">
                <a:solidFill>
                  <a:schemeClr val="tx1"/>
                </a:solidFill>
              </a:rPr>
            </a:br>
            <a:r>
              <a:rPr lang="uk-UA" sz="2400" dirty="0" smtClean="0">
                <a:solidFill>
                  <a:schemeClr val="tx1"/>
                </a:solidFill>
              </a:rPr>
              <a:t>до почесної </a:t>
            </a:r>
            <a:br>
              <a:rPr lang="uk-UA" sz="2400" dirty="0" smtClean="0">
                <a:solidFill>
                  <a:schemeClr val="tx1"/>
                </a:solidFill>
              </a:rPr>
            </a:br>
            <a:r>
              <a:rPr lang="uk-UA" sz="2400" dirty="0" smtClean="0">
                <a:solidFill>
                  <a:schemeClr val="tx1"/>
                </a:solidFill>
              </a:rPr>
              <a:t>нагороди – ордену</a:t>
            </a:r>
            <a:endParaRPr lang="ru-RU" sz="1800" dirty="0"/>
          </a:p>
        </p:txBody>
      </p:sp>
      <p:pic>
        <p:nvPicPr>
          <p:cNvPr id="16386" name="Picture 2" descr="F:\ЧАЕС ліквідатори\Ліквідатори\Габак орден.JPG"/>
          <p:cNvPicPr>
            <a:picLocks noChangeAspect="1" noChangeArrowheads="1"/>
          </p:cNvPicPr>
          <p:nvPr/>
        </p:nvPicPr>
        <p:blipFill>
          <a:blip r:embed="rId2" cstate="print"/>
          <a:srcRect/>
          <a:stretch>
            <a:fillRect/>
          </a:stretch>
        </p:blipFill>
        <p:spPr bwMode="auto">
          <a:xfrm>
            <a:off x="0" y="0"/>
            <a:ext cx="6077108" cy="4293096"/>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21088"/>
            <a:ext cx="8229600" cy="1905075"/>
          </a:xfrm>
        </p:spPr>
        <p:txBody>
          <a:bodyPr>
            <a:normAutofit fontScale="70000" lnSpcReduction="20000"/>
          </a:bodyPr>
          <a:lstStyle/>
          <a:p>
            <a:endParaRPr lang="uk-UA" dirty="0" smtClean="0"/>
          </a:p>
          <a:p>
            <a:pPr algn="just"/>
            <a:r>
              <a:rPr lang="uk-UA" dirty="0" smtClean="0"/>
              <a:t>У </a:t>
            </a:r>
            <a:r>
              <a:rPr lang="uk-UA" dirty="0"/>
              <a:t>2006 році районною спілкою і партією «</a:t>
            </a:r>
            <a:r>
              <a:rPr lang="uk-UA" dirty="0" err="1"/>
              <a:t>Союз.Чорнобиль.Україна</a:t>
            </a:r>
            <a:r>
              <a:rPr lang="uk-UA" dirty="0"/>
              <a:t>» було прийнято рішення про спорудження пам’ятника   «Героям – чорнобильцям».</a:t>
            </a:r>
          </a:p>
          <a:p>
            <a:pPr algn="just"/>
            <a:r>
              <a:rPr lang="uk-UA" dirty="0"/>
              <a:t>           При підтримці  Волочиської райдержадміністрації , Волочиської районної ради , на  кошти  благодійників, підприємців, внесків від усіх підприємств, установ  , організацій міста та пожертви  мешканців  14 грудня 2009 року   було відкрито  і </a:t>
            </a:r>
            <a:r>
              <a:rPr lang="uk-UA" dirty="0" err="1"/>
              <a:t>освячено</a:t>
            </a:r>
            <a:r>
              <a:rPr lang="uk-UA" dirty="0"/>
              <a:t>  пам’ятник  «Героям – чорнобильцям» </a:t>
            </a:r>
            <a:endParaRPr lang="ru-RU" dirty="0"/>
          </a:p>
        </p:txBody>
      </p:sp>
      <p:sp>
        <p:nvSpPr>
          <p:cNvPr id="2" name="Заголовок 1"/>
          <p:cNvSpPr>
            <a:spLocks noGrp="1"/>
          </p:cNvSpPr>
          <p:nvPr>
            <p:ph type="title"/>
          </p:nvPr>
        </p:nvSpPr>
        <p:spPr>
          <a:xfrm>
            <a:off x="457200" y="274638"/>
            <a:ext cx="8229600" cy="2074242"/>
          </a:xfrm>
        </p:spPr>
        <p:txBody>
          <a:bodyPr>
            <a:normAutofit/>
          </a:bodyPr>
          <a:lstStyle/>
          <a:p>
            <a:pPr algn="r"/>
            <a:r>
              <a:rPr lang="uk-UA" sz="2400" dirty="0" smtClean="0">
                <a:solidFill>
                  <a:schemeClr val="tx1"/>
                </a:solidFill>
              </a:rPr>
              <a:t>ПОСВІДЧЕННЯ</a:t>
            </a:r>
            <a:r>
              <a:rPr lang="uk-UA" sz="1800" dirty="0" smtClean="0">
                <a:solidFill>
                  <a:schemeClr val="tx1"/>
                </a:solidFill>
              </a:rPr>
              <a:t/>
            </a:r>
            <a:br>
              <a:rPr lang="uk-UA" sz="1800" dirty="0" smtClean="0">
                <a:solidFill>
                  <a:schemeClr val="tx1"/>
                </a:solidFill>
              </a:rPr>
            </a:br>
            <a:r>
              <a:rPr lang="uk-UA" sz="1800" dirty="0" err="1" smtClean="0">
                <a:solidFill>
                  <a:schemeClr val="tx1"/>
                </a:solidFill>
              </a:rPr>
              <a:t>Габак</a:t>
            </a:r>
            <a:r>
              <a:rPr lang="uk-UA" sz="1800" dirty="0" smtClean="0">
                <a:solidFill>
                  <a:schemeClr val="tx1"/>
                </a:solidFill>
              </a:rPr>
              <a:t> Миколи </a:t>
            </a:r>
            <a:br>
              <a:rPr lang="uk-UA" sz="1800" dirty="0" smtClean="0">
                <a:solidFill>
                  <a:schemeClr val="tx1"/>
                </a:solidFill>
              </a:rPr>
            </a:br>
            <a:r>
              <a:rPr lang="uk-UA" sz="1800" dirty="0" smtClean="0">
                <a:solidFill>
                  <a:schemeClr val="tx1"/>
                </a:solidFill>
              </a:rPr>
              <a:t>Дмитровича</a:t>
            </a:r>
            <a:br>
              <a:rPr lang="uk-UA" sz="1800" dirty="0" smtClean="0">
                <a:solidFill>
                  <a:schemeClr val="tx1"/>
                </a:solidFill>
              </a:rPr>
            </a:br>
            <a:r>
              <a:rPr lang="uk-UA" sz="1800" dirty="0" smtClean="0">
                <a:solidFill>
                  <a:schemeClr val="tx1"/>
                </a:solidFill>
              </a:rPr>
              <a:t>до </a:t>
            </a:r>
            <a:r>
              <a:rPr lang="uk-UA" sz="1800" dirty="0" err="1" smtClean="0">
                <a:solidFill>
                  <a:schemeClr val="tx1"/>
                </a:solidFill>
              </a:rPr>
              <a:t>медаллі</a:t>
            </a:r>
            <a:r>
              <a:rPr lang="uk-UA" sz="1800" dirty="0" smtClean="0">
                <a:solidFill>
                  <a:schemeClr val="tx1"/>
                </a:solidFill>
              </a:rPr>
              <a:t/>
            </a:r>
            <a:br>
              <a:rPr lang="uk-UA" sz="1800" dirty="0" smtClean="0">
                <a:solidFill>
                  <a:schemeClr val="tx1"/>
                </a:solidFill>
              </a:rPr>
            </a:br>
            <a:r>
              <a:rPr lang="uk-UA" sz="1800" dirty="0" smtClean="0">
                <a:solidFill>
                  <a:schemeClr val="tx1"/>
                </a:solidFill>
              </a:rPr>
              <a:t>“ЗА ЗАСЛУГИ”</a:t>
            </a:r>
            <a:endParaRPr lang="ru-RU" sz="1800" dirty="0">
              <a:solidFill>
                <a:schemeClr val="tx1"/>
              </a:solidFill>
            </a:endParaRPr>
          </a:p>
        </p:txBody>
      </p:sp>
      <p:pic>
        <p:nvPicPr>
          <p:cNvPr id="17410" name="Picture 2" descr="F:\ЧАЕС ліквідатори\Ліквідатори\Габак медаль.JPG"/>
          <p:cNvPicPr>
            <a:picLocks noChangeAspect="1" noChangeArrowheads="1"/>
          </p:cNvPicPr>
          <p:nvPr/>
        </p:nvPicPr>
        <p:blipFill>
          <a:blip r:embed="rId2" cstate="print"/>
          <a:srcRect/>
          <a:stretch>
            <a:fillRect/>
          </a:stretch>
        </p:blipFill>
        <p:spPr bwMode="auto">
          <a:xfrm>
            <a:off x="0" y="0"/>
            <a:ext cx="6156176" cy="4405226"/>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971600" y="4421689"/>
            <a:ext cx="6882851" cy="143250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57200" y="274638"/>
            <a:ext cx="8229600" cy="2506290"/>
          </a:xfrm>
        </p:spPr>
        <p:txBody>
          <a:bodyPr>
            <a:normAutofit/>
          </a:bodyPr>
          <a:lstStyle/>
          <a:p>
            <a:pPr algn="r"/>
            <a:r>
              <a:rPr lang="uk-UA" sz="2400" dirty="0" smtClean="0">
                <a:solidFill>
                  <a:schemeClr val="tx1"/>
                </a:solidFill>
              </a:rPr>
              <a:t>ПОСВІДЧЕННЯ</a:t>
            </a:r>
            <a:r>
              <a:rPr lang="uk-UA" sz="1800" dirty="0" smtClean="0">
                <a:solidFill>
                  <a:schemeClr val="tx1"/>
                </a:solidFill>
              </a:rPr>
              <a:t/>
            </a:r>
            <a:br>
              <a:rPr lang="uk-UA" sz="1800" dirty="0" smtClean="0">
                <a:solidFill>
                  <a:schemeClr val="tx1"/>
                </a:solidFill>
              </a:rPr>
            </a:br>
            <a:r>
              <a:rPr lang="uk-UA" sz="1800" dirty="0" err="1" smtClean="0">
                <a:solidFill>
                  <a:schemeClr val="tx1"/>
                </a:solidFill>
              </a:rPr>
              <a:t>Габак</a:t>
            </a:r>
            <a:r>
              <a:rPr lang="uk-UA" sz="1800" dirty="0" smtClean="0">
                <a:solidFill>
                  <a:schemeClr val="tx1"/>
                </a:solidFill>
              </a:rPr>
              <a:t> Миколи </a:t>
            </a:r>
            <a:br>
              <a:rPr lang="uk-UA" sz="1800" dirty="0" smtClean="0">
                <a:solidFill>
                  <a:schemeClr val="tx1"/>
                </a:solidFill>
              </a:rPr>
            </a:br>
            <a:r>
              <a:rPr lang="uk-UA" sz="1800" dirty="0" smtClean="0">
                <a:solidFill>
                  <a:schemeClr val="tx1"/>
                </a:solidFill>
              </a:rPr>
              <a:t>Дмитровича</a:t>
            </a:r>
            <a:br>
              <a:rPr lang="uk-UA" sz="1800" dirty="0" smtClean="0">
                <a:solidFill>
                  <a:schemeClr val="tx1"/>
                </a:solidFill>
              </a:rPr>
            </a:br>
            <a:r>
              <a:rPr lang="uk-UA" sz="1800" dirty="0" smtClean="0">
                <a:solidFill>
                  <a:schemeClr val="tx1"/>
                </a:solidFill>
              </a:rPr>
              <a:t>до </a:t>
            </a:r>
            <a:r>
              <a:rPr lang="uk-UA" sz="1800" dirty="0" err="1" smtClean="0">
                <a:solidFill>
                  <a:schemeClr val="tx1"/>
                </a:solidFill>
              </a:rPr>
              <a:t>медаллі</a:t>
            </a:r>
            <a:r>
              <a:rPr lang="uk-UA" sz="1800" dirty="0" smtClean="0">
                <a:solidFill>
                  <a:schemeClr val="tx1"/>
                </a:solidFill>
              </a:rPr>
              <a:t/>
            </a:r>
            <a:br>
              <a:rPr lang="uk-UA" sz="1800" dirty="0" smtClean="0">
                <a:solidFill>
                  <a:schemeClr val="tx1"/>
                </a:solidFill>
              </a:rPr>
            </a:br>
            <a:r>
              <a:rPr lang="uk-UA" sz="1800" dirty="0" smtClean="0">
                <a:solidFill>
                  <a:schemeClr val="tx1"/>
                </a:solidFill>
              </a:rPr>
              <a:t>“ЗАХИСНИКУ ВІТЧИЗНИ”</a:t>
            </a:r>
            <a:endParaRPr lang="ru-RU" sz="1800" dirty="0">
              <a:solidFill>
                <a:schemeClr val="tx1"/>
              </a:solidFill>
            </a:endParaRPr>
          </a:p>
        </p:txBody>
      </p:sp>
      <p:pic>
        <p:nvPicPr>
          <p:cNvPr id="18434" name="Picture 2" descr="F:\ЧАЕС ліквідатори\Ліквідатори\Габак медаль 2.JPG"/>
          <p:cNvPicPr>
            <a:picLocks noChangeAspect="1" noChangeArrowheads="1"/>
          </p:cNvPicPr>
          <p:nvPr/>
        </p:nvPicPr>
        <p:blipFill>
          <a:blip r:embed="rId3" cstate="print"/>
          <a:srcRect/>
          <a:stretch>
            <a:fillRect/>
          </a:stretch>
        </p:blipFill>
        <p:spPr bwMode="auto">
          <a:xfrm>
            <a:off x="0" y="0"/>
            <a:ext cx="6014054" cy="4077072"/>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92500" lnSpcReduction="10000"/>
          </a:bodyPr>
          <a:lstStyle/>
          <a:p>
            <a:endParaRPr lang="ru-RU" dirty="0" smtClean="0"/>
          </a:p>
          <a:p>
            <a:endParaRPr lang="ru-RU" dirty="0"/>
          </a:p>
          <a:p>
            <a:endParaRPr lang="ru-RU" dirty="0" smtClean="0"/>
          </a:p>
          <a:p>
            <a:endParaRPr lang="ru-RU" dirty="0"/>
          </a:p>
          <a:p>
            <a:endParaRPr lang="ru-RU" dirty="0" smtClean="0"/>
          </a:p>
          <a:p>
            <a:endParaRPr lang="ru-RU" dirty="0"/>
          </a:p>
          <a:p>
            <a:endParaRPr lang="ru-RU" dirty="0" smtClean="0"/>
          </a:p>
          <a:p>
            <a:pPr marL="0" indent="0">
              <a:buNone/>
            </a:pPr>
            <a:r>
              <a:rPr lang="ru-RU" dirty="0" err="1" smtClean="0"/>
              <a:t>Дука</a:t>
            </a:r>
            <a:r>
              <a:rPr lang="ru-RU" dirty="0" smtClean="0"/>
              <a:t> О.О.</a:t>
            </a:r>
          </a:p>
          <a:p>
            <a:pPr marL="0" indent="0">
              <a:buNone/>
            </a:pPr>
            <a:r>
              <a:rPr lang="ru-RU" dirty="0" err="1" smtClean="0"/>
              <a:t>біля</a:t>
            </a:r>
            <a:r>
              <a:rPr lang="ru-RU" dirty="0" smtClean="0"/>
              <a:t> ЧАЕС</a:t>
            </a:r>
            <a:endParaRPr lang="ru-RU" dirty="0"/>
          </a:p>
        </p:txBody>
      </p:sp>
      <p:sp>
        <p:nvSpPr>
          <p:cNvPr id="2" name="Заголовок 1"/>
          <p:cNvSpPr>
            <a:spLocks noGrp="1"/>
          </p:cNvSpPr>
          <p:nvPr>
            <p:ph type="title"/>
          </p:nvPr>
        </p:nvSpPr>
        <p:spPr/>
        <p:txBody>
          <a:bodyPr/>
          <a:lstStyle/>
          <a:p>
            <a:endParaRPr lang="ru-RU" dirty="0"/>
          </a:p>
        </p:txBody>
      </p:sp>
      <p:pic>
        <p:nvPicPr>
          <p:cNvPr id="19458" name="Picture 2" descr="F:\ЧАЕС ліквідатори\Ліквідатори\Дука.JPG"/>
          <p:cNvPicPr>
            <a:picLocks noChangeAspect="1" noChangeArrowheads="1"/>
          </p:cNvPicPr>
          <p:nvPr/>
        </p:nvPicPr>
        <p:blipFill>
          <a:blip r:embed="rId2" cstate="print"/>
          <a:srcRect/>
          <a:stretch>
            <a:fillRect/>
          </a:stretch>
        </p:blipFill>
        <p:spPr bwMode="auto">
          <a:xfrm>
            <a:off x="0" y="0"/>
            <a:ext cx="3779912" cy="5229808"/>
          </a:xfrm>
          <a:prstGeom prst="rect">
            <a:avLst/>
          </a:prstGeom>
          <a:noFill/>
        </p:spPr>
      </p:pic>
      <p:pic>
        <p:nvPicPr>
          <p:cNvPr id="5122" name="Picture 2" descr="C:\Users\Сергей\Desktop\Новая папка\1461335629-4205.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779912" y="-1"/>
            <a:ext cx="5364088" cy="6849147"/>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8328"/>
            <a:ext cx="8579296" cy="3387088"/>
          </a:xfrm>
        </p:spPr>
        <p:txBody>
          <a:bodyPr>
            <a:normAutofit/>
          </a:bodyPr>
          <a:lstStyle/>
          <a:p>
            <a:pPr algn="r"/>
            <a:r>
              <a:rPr lang="ru-RU" sz="2800" dirty="0" err="1" smtClean="0">
                <a:solidFill>
                  <a:schemeClr val="tx1"/>
                </a:solidFill>
              </a:rPr>
              <a:t>Біль</a:t>
            </a:r>
            <a:r>
              <a:rPr lang="ru-RU" sz="2800" dirty="0" smtClean="0">
                <a:solidFill>
                  <a:schemeClr val="tx1"/>
                </a:solidFill>
              </a:rPr>
              <a:t> </a:t>
            </a:r>
            <a:r>
              <a:rPr lang="ru-RU" sz="2800" i="1" dirty="0" err="1" smtClean="0">
                <a:solidFill>
                  <a:schemeClr val="tx1"/>
                </a:solidFill>
              </a:rPr>
              <a:t>Чорнобиля</a:t>
            </a:r>
            <a:r>
              <a:rPr lang="ru-RU" sz="2800" dirty="0" smtClean="0">
                <a:solidFill>
                  <a:schemeClr val="tx1"/>
                </a:solidFill>
              </a:rPr>
              <a:t/>
            </a:r>
            <a:br>
              <a:rPr lang="ru-RU" sz="2800" dirty="0" smtClean="0">
                <a:solidFill>
                  <a:schemeClr val="tx1"/>
                </a:solidFill>
              </a:rPr>
            </a:br>
            <a:r>
              <a:rPr lang="ru-RU" sz="2800" dirty="0" smtClean="0">
                <a:solidFill>
                  <a:schemeClr val="tx1"/>
                </a:solidFill>
              </a:rPr>
              <a:t>у наших </a:t>
            </a:r>
            <a:r>
              <a:rPr lang="ru-RU" sz="2800" dirty="0" err="1" smtClean="0">
                <a:solidFill>
                  <a:schemeClr val="tx1"/>
                </a:solidFill>
              </a:rPr>
              <a:t>серцях</a:t>
            </a:r>
            <a:r>
              <a:rPr lang="ru-RU" sz="2800" dirty="0" smtClean="0">
                <a:solidFill>
                  <a:schemeClr val="tx1"/>
                </a:solidFill>
              </a:rPr>
              <a:t> </a:t>
            </a:r>
            <a:br>
              <a:rPr lang="ru-RU" sz="2800" dirty="0" smtClean="0">
                <a:solidFill>
                  <a:schemeClr val="tx1"/>
                </a:solidFill>
              </a:rPr>
            </a:br>
            <a:r>
              <a:rPr lang="ru-RU" sz="2800" dirty="0" smtClean="0">
                <a:solidFill>
                  <a:schemeClr val="tx1"/>
                </a:solidFill>
              </a:rPr>
              <a:t>до </a:t>
            </a:r>
            <a:r>
              <a:rPr lang="ru-RU" sz="2800" dirty="0" err="1" smtClean="0">
                <a:solidFill>
                  <a:schemeClr val="tx1"/>
                </a:solidFill>
              </a:rPr>
              <a:t>сьогодні</a:t>
            </a:r>
            <a:endParaRPr lang="ru-RU" sz="2800" dirty="0">
              <a:solidFill>
                <a:schemeClr val="tx1"/>
              </a:solidFill>
            </a:endParaRPr>
          </a:p>
        </p:txBody>
      </p:sp>
      <p:pic>
        <p:nvPicPr>
          <p:cNvPr id="20482" name="Picture 2" descr="F:\ЧАЕС ліквідатори\Ліквідатори\Дука з колегами.JPG"/>
          <p:cNvPicPr>
            <a:picLocks noChangeAspect="1" noChangeArrowheads="1"/>
          </p:cNvPicPr>
          <p:nvPr/>
        </p:nvPicPr>
        <p:blipFill>
          <a:blip r:embed="rId2" cstate="print"/>
          <a:srcRect/>
          <a:stretch>
            <a:fillRect/>
          </a:stretch>
        </p:blipFill>
        <p:spPr bwMode="auto">
          <a:xfrm>
            <a:off x="0" y="-1"/>
            <a:ext cx="6476047" cy="5214937"/>
          </a:xfrm>
          <a:prstGeom prst="rect">
            <a:avLst/>
          </a:prstGeom>
          <a:noFill/>
        </p:spPr>
      </p:pic>
      <p:pic>
        <p:nvPicPr>
          <p:cNvPr id="6146" name="Picture 2" descr="C:\Users\Сергей\Desktop\Новая папка\200px-Четвертий_реактор_ЧАЕС_1986.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455087" y="3725416"/>
            <a:ext cx="2688913" cy="3132584"/>
          </a:xfrm>
          <a:prstGeom prst="rect">
            <a:avLst/>
          </a:prstGeom>
          <a:noFill/>
          <a:extLst>
            <a:ext uri="{909E8E84-426E-40DD-AFC4-6F175D3DCCD1}">
              <a14:hiddenFill xmlns="" xmlns:a14="http://schemas.microsoft.com/office/drawing/2010/main">
                <a:solidFill>
                  <a:srgbClr val="FFFFFF"/>
                </a:solidFill>
              </a14:hiddenFill>
            </a:ext>
          </a:extLst>
        </p:spPr>
      </p:pic>
      <p:pic>
        <p:nvPicPr>
          <p:cNvPr id="6147" name="Picture 3" descr="C:\Users\Сергей\Desktop\Новая папка\chornobl_0.jpg"/>
          <p:cNvPicPr>
            <a:picLocks noGrp="1" noChangeAspect="1" noChangeArrowheads="1"/>
          </p:cNvPicPr>
          <p:nvPr>
            <p:ph idx="1"/>
          </p:nvPr>
        </p:nvPicPr>
        <p:blipFill>
          <a:blip r:embed="rId4" cstate="print">
            <a:extLst>
              <a:ext uri="{28A0092B-C50C-407E-A947-70E740481C1C}">
                <a14:useLocalDpi xmlns="" xmlns:a14="http://schemas.microsoft.com/office/drawing/2010/main" val="0"/>
              </a:ext>
            </a:extLst>
          </a:blip>
          <a:srcRect/>
          <a:stretch>
            <a:fillRect/>
          </a:stretch>
        </p:blipFill>
        <p:spPr bwMode="auto">
          <a:xfrm>
            <a:off x="12576" y="5224065"/>
            <a:ext cx="2183160" cy="163737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8328"/>
            <a:ext cx="8229600" cy="1866536"/>
          </a:xfrm>
        </p:spPr>
        <p:txBody>
          <a:bodyPr>
            <a:normAutofit/>
          </a:bodyPr>
          <a:lstStyle/>
          <a:p>
            <a:pPr algn="r"/>
            <a:r>
              <a:rPr lang="uk-UA" sz="3200" dirty="0" smtClean="0"/>
              <a:t>Кучер Олексій, </a:t>
            </a:r>
            <a:br>
              <a:rPr lang="uk-UA" sz="3200" dirty="0" smtClean="0"/>
            </a:br>
            <a:r>
              <a:rPr lang="uk-UA" sz="3200" dirty="0" smtClean="0"/>
              <a:t>водій автобуса</a:t>
            </a:r>
            <a:br>
              <a:rPr lang="uk-UA" sz="3200" dirty="0" smtClean="0"/>
            </a:br>
            <a:r>
              <a:rPr lang="uk-UA" sz="3200" dirty="0" smtClean="0"/>
              <a:t>з </a:t>
            </a:r>
            <a:r>
              <a:rPr lang="uk-UA" sz="3200" dirty="0" err="1" smtClean="0"/>
              <a:t>м.Волочиськ</a:t>
            </a:r>
            <a:endParaRPr lang="ru-RU" sz="3200" dirty="0"/>
          </a:p>
        </p:txBody>
      </p:sp>
      <p:pic>
        <p:nvPicPr>
          <p:cNvPr id="21506" name="Picture 2" descr="F:\ЧАЕС ліквідатори\Ліквідатори\Кучер Олексій.JPG"/>
          <p:cNvPicPr>
            <a:picLocks noChangeAspect="1" noChangeArrowheads="1"/>
          </p:cNvPicPr>
          <p:nvPr/>
        </p:nvPicPr>
        <p:blipFill>
          <a:blip r:embed="rId2" cstate="print"/>
          <a:srcRect/>
          <a:stretch>
            <a:fillRect/>
          </a:stretch>
        </p:blipFill>
        <p:spPr bwMode="auto">
          <a:xfrm>
            <a:off x="0" y="0"/>
            <a:ext cx="4788024" cy="6858000"/>
          </a:xfrm>
          <a:prstGeom prst="rect">
            <a:avLst/>
          </a:prstGeom>
          <a:noFill/>
        </p:spPr>
      </p:pic>
      <p:pic>
        <p:nvPicPr>
          <p:cNvPr id="7170" name="Picture 2" descr="C:\Users\Сергей\Desktop\Новая папка\_108036019_gettyimages-110170722.jpg"/>
          <p:cNvPicPr>
            <a:picLocks noGrp="1" noChangeAspect="1" noChangeArrowheads="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4788024" y="2348880"/>
            <a:ext cx="4355976" cy="450912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dirty="0"/>
          </a:p>
        </p:txBody>
      </p:sp>
      <p:sp>
        <p:nvSpPr>
          <p:cNvPr id="2" name="Заголовок 1"/>
          <p:cNvSpPr>
            <a:spLocks noGrp="1"/>
          </p:cNvSpPr>
          <p:nvPr>
            <p:ph type="title"/>
          </p:nvPr>
        </p:nvSpPr>
        <p:spPr>
          <a:xfrm>
            <a:off x="457200" y="338328"/>
            <a:ext cx="8229600" cy="3234688"/>
          </a:xfrm>
        </p:spPr>
        <p:txBody>
          <a:bodyPr>
            <a:normAutofit/>
          </a:bodyPr>
          <a:lstStyle/>
          <a:p>
            <a:pPr algn="r"/>
            <a:r>
              <a:rPr lang="ru-RU" sz="2800" dirty="0" err="1" smtClean="0">
                <a:solidFill>
                  <a:schemeClr val="tx1"/>
                </a:solidFill>
              </a:rPr>
              <a:t>Понад</a:t>
            </a:r>
            <a:r>
              <a:rPr lang="ru-RU" sz="2800" dirty="0" smtClean="0">
                <a:solidFill>
                  <a:schemeClr val="tx1"/>
                </a:solidFill>
              </a:rPr>
              <a:t> сотня </a:t>
            </a:r>
            <a:r>
              <a:rPr lang="ru-RU" sz="2800" dirty="0" err="1" smtClean="0">
                <a:solidFill>
                  <a:schemeClr val="tx1"/>
                </a:solidFill>
              </a:rPr>
              <a:t>лікарів</a:t>
            </a:r>
            <a:r>
              <a:rPr lang="ru-RU" sz="2800" dirty="0" smtClean="0">
                <a:solidFill>
                  <a:schemeClr val="tx1"/>
                </a:solidFill>
              </a:rPr>
              <a:t/>
            </a:r>
            <a:br>
              <a:rPr lang="ru-RU" sz="2800" dirty="0" smtClean="0">
                <a:solidFill>
                  <a:schemeClr val="tx1"/>
                </a:solidFill>
              </a:rPr>
            </a:br>
            <a:r>
              <a:rPr lang="ru-RU" sz="2800" dirty="0" smtClean="0">
                <a:solidFill>
                  <a:schemeClr val="tx1"/>
                </a:solidFill>
              </a:rPr>
              <a:t> з </a:t>
            </a:r>
            <a:r>
              <a:rPr lang="ru-RU" sz="2800" dirty="0" err="1" smtClean="0">
                <a:solidFill>
                  <a:schemeClr val="tx1"/>
                </a:solidFill>
              </a:rPr>
              <a:t>Волочиська</a:t>
            </a:r>
            <a:r>
              <a:rPr lang="ru-RU" sz="2800" dirty="0" smtClean="0">
                <a:solidFill>
                  <a:schemeClr val="tx1"/>
                </a:solidFill>
              </a:rPr>
              <a:t> </a:t>
            </a:r>
            <a:br>
              <a:rPr lang="ru-RU" sz="2800" dirty="0" smtClean="0">
                <a:solidFill>
                  <a:schemeClr val="tx1"/>
                </a:solidFill>
              </a:rPr>
            </a:br>
            <a:r>
              <a:rPr lang="ru-RU" sz="2800" dirty="0" smtClean="0">
                <a:solidFill>
                  <a:schemeClr val="tx1"/>
                </a:solidFill>
              </a:rPr>
              <a:t>та району </a:t>
            </a:r>
            <a:r>
              <a:rPr lang="ru-RU" sz="2800" dirty="0" err="1" smtClean="0">
                <a:solidFill>
                  <a:schemeClr val="tx1"/>
                </a:solidFill>
              </a:rPr>
              <a:t>прийняли</a:t>
            </a:r>
            <a:r>
              <a:rPr lang="ru-RU" sz="2800" dirty="0" smtClean="0">
                <a:solidFill>
                  <a:schemeClr val="tx1"/>
                </a:solidFill>
              </a:rPr>
              <a:t/>
            </a:r>
            <a:br>
              <a:rPr lang="ru-RU" sz="2800" dirty="0" smtClean="0">
                <a:solidFill>
                  <a:schemeClr val="tx1"/>
                </a:solidFill>
              </a:rPr>
            </a:br>
            <a:r>
              <a:rPr lang="ru-RU" sz="2800" dirty="0" smtClean="0">
                <a:solidFill>
                  <a:schemeClr val="tx1"/>
                </a:solidFill>
              </a:rPr>
              <a:t> участь у </a:t>
            </a:r>
            <a:r>
              <a:rPr lang="ru-RU" sz="2800" dirty="0" err="1" smtClean="0">
                <a:solidFill>
                  <a:schemeClr val="tx1"/>
                </a:solidFill>
              </a:rPr>
              <a:t>ліквідації</a:t>
            </a:r>
            <a:r>
              <a:rPr lang="ru-RU" sz="2800" dirty="0" smtClean="0">
                <a:solidFill>
                  <a:schemeClr val="tx1"/>
                </a:solidFill>
              </a:rPr>
              <a:t> </a:t>
            </a:r>
            <a:br>
              <a:rPr lang="ru-RU" sz="2800" dirty="0" smtClean="0">
                <a:solidFill>
                  <a:schemeClr val="tx1"/>
                </a:solidFill>
              </a:rPr>
            </a:br>
            <a:r>
              <a:rPr lang="ru-RU" sz="2800" dirty="0" err="1" smtClean="0">
                <a:solidFill>
                  <a:schemeClr val="tx1"/>
                </a:solidFill>
              </a:rPr>
              <a:t>наслідків</a:t>
            </a:r>
            <a:r>
              <a:rPr lang="ru-RU" sz="2800" dirty="0" smtClean="0">
                <a:solidFill>
                  <a:schemeClr val="tx1"/>
                </a:solidFill>
              </a:rPr>
              <a:t> </a:t>
            </a:r>
            <a:r>
              <a:rPr lang="ru-RU" sz="2400" dirty="0" err="1" smtClean="0">
                <a:solidFill>
                  <a:schemeClr val="tx1"/>
                </a:solidFill>
              </a:rPr>
              <a:t>аварії</a:t>
            </a:r>
            <a:r>
              <a:rPr lang="ru-RU" sz="2400" dirty="0" smtClean="0">
                <a:solidFill>
                  <a:schemeClr val="tx1"/>
                </a:solidFill>
              </a:rPr>
              <a:t/>
            </a:r>
            <a:br>
              <a:rPr lang="ru-RU" sz="2400" dirty="0" smtClean="0">
                <a:solidFill>
                  <a:schemeClr val="tx1"/>
                </a:solidFill>
              </a:rPr>
            </a:br>
            <a:r>
              <a:rPr lang="ru-RU" sz="2400" dirty="0" smtClean="0">
                <a:solidFill>
                  <a:schemeClr val="tx1"/>
                </a:solidFill>
              </a:rPr>
              <a:t>на ЧАЕС</a:t>
            </a:r>
            <a:endParaRPr lang="ru-RU" sz="2400" dirty="0">
              <a:solidFill>
                <a:schemeClr val="tx1"/>
              </a:solidFill>
            </a:endParaRPr>
          </a:p>
        </p:txBody>
      </p:sp>
      <p:pic>
        <p:nvPicPr>
          <p:cNvPr id="22530" name="Picture 2" descr="F:\ЧАЕС ліквідатори\Ліквідатори\Коломієць.JPG"/>
          <p:cNvPicPr>
            <a:picLocks noChangeAspect="1" noChangeArrowheads="1"/>
          </p:cNvPicPr>
          <p:nvPr/>
        </p:nvPicPr>
        <p:blipFill>
          <a:blip r:embed="rId2" cstate="print"/>
          <a:srcRect/>
          <a:stretch>
            <a:fillRect/>
          </a:stretch>
        </p:blipFill>
        <p:spPr bwMode="auto">
          <a:xfrm>
            <a:off x="0" y="0"/>
            <a:ext cx="5456237" cy="4440237"/>
          </a:xfrm>
          <a:prstGeom prst="rect">
            <a:avLst/>
          </a:prstGeom>
          <a:noFill/>
        </p:spPr>
      </p:pic>
      <p:pic>
        <p:nvPicPr>
          <p:cNvPr id="8194" name="Picture 2" descr="C:\Users\Сергей\Desktop\Новая папка\20.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644008" y="3645024"/>
            <a:ext cx="4480655" cy="3212976"/>
          </a:xfrm>
          <a:prstGeom prst="rect">
            <a:avLst/>
          </a:prstGeom>
          <a:noFill/>
          <a:extLst>
            <a:ext uri="{909E8E84-426E-40DD-AFC4-6F175D3DCCD1}">
              <a14:hiddenFill xmlns="" xmlns:a14="http://schemas.microsoft.com/office/drawing/2010/main">
                <a:solidFill>
                  <a:srgbClr val="FFFFFF"/>
                </a:solidFill>
              </a14:hiddenFill>
            </a:ext>
          </a:extLst>
        </p:spPr>
      </p:pic>
      <p:pic>
        <p:nvPicPr>
          <p:cNvPr id="8195" name="Picture 3" descr="C:\Users\Сергей\Desktop\Новая папка\a74a670-----.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65466" y="4355976"/>
            <a:ext cx="4378542" cy="2502024"/>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sp>
        <p:nvSpPr>
          <p:cNvPr id="2" name="Заголовок 1"/>
          <p:cNvSpPr>
            <a:spLocks noGrp="1"/>
          </p:cNvSpPr>
          <p:nvPr>
            <p:ph type="title"/>
          </p:nvPr>
        </p:nvSpPr>
        <p:spPr>
          <a:xfrm>
            <a:off x="457200" y="338328"/>
            <a:ext cx="8229600" cy="714408"/>
          </a:xfrm>
        </p:spPr>
        <p:txBody>
          <a:bodyPr>
            <a:normAutofit/>
          </a:bodyPr>
          <a:lstStyle/>
          <a:p>
            <a:pPr algn="r"/>
            <a:r>
              <a:rPr lang="uk-UA" sz="2400" dirty="0" smtClean="0"/>
              <a:t>Мельник М. Л.</a:t>
            </a:r>
            <a:endParaRPr lang="ru-RU" sz="2400" dirty="0"/>
          </a:p>
        </p:txBody>
      </p:sp>
      <p:pic>
        <p:nvPicPr>
          <p:cNvPr id="23554" name="Picture 2" descr="F:\ЧАЕС ліквідатори\Ліквідатори\Фото Мельник М,Л.JPG"/>
          <p:cNvPicPr>
            <a:picLocks noChangeAspect="1" noChangeArrowheads="1"/>
          </p:cNvPicPr>
          <p:nvPr/>
        </p:nvPicPr>
        <p:blipFill>
          <a:blip r:embed="rId2" cstate="print"/>
          <a:srcRect/>
          <a:stretch>
            <a:fillRect/>
          </a:stretch>
        </p:blipFill>
        <p:spPr bwMode="auto">
          <a:xfrm>
            <a:off x="0" y="0"/>
            <a:ext cx="4935332" cy="6858000"/>
          </a:xfrm>
          <a:prstGeom prst="rect">
            <a:avLst/>
          </a:prstGeom>
          <a:noFill/>
        </p:spPr>
      </p:pic>
      <p:pic>
        <p:nvPicPr>
          <p:cNvPr id="9218" name="Picture 2" descr="C:\Users\Сергей\Desktop\Новая папка\image.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935332" y="1250039"/>
            <a:ext cx="4215899" cy="5614587"/>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507288" cy="3082354"/>
          </a:xfrm>
        </p:spPr>
        <p:txBody>
          <a:bodyPr>
            <a:noAutofit/>
          </a:bodyPr>
          <a:lstStyle/>
          <a:p>
            <a:pPr algn="r"/>
            <a:r>
              <a:rPr lang="uk-UA" sz="2200" dirty="0" smtClean="0">
                <a:solidFill>
                  <a:schemeClr val="tx1"/>
                </a:solidFill>
              </a:rPr>
              <a:t/>
            </a:r>
            <a:br>
              <a:rPr lang="uk-UA" sz="2200" dirty="0" smtClean="0">
                <a:solidFill>
                  <a:schemeClr val="tx1"/>
                </a:solidFill>
              </a:rPr>
            </a:br>
            <a:r>
              <a:rPr lang="uk-UA" sz="2200" dirty="0" smtClean="0">
                <a:solidFill>
                  <a:schemeClr val="tx1"/>
                </a:solidFill>
              </a:rPr>
              <a:t>Орденська книжка</a:t>
            </a:r>
            <a:br>
              <a:rPr lang="uk-UA" sz="2200" dirty="0" smtClean="0">
                <a:solidFill>
                  <a:schemeClr val="tx1"/>
                </a:solidFill>
              </a:rPr>
            </a:br>
            <a:r>
              <a:rPr lang="uk-UA" sz="2200" dirty="0" smtClean="0">
                <a:solidFill>
                  <a:schemeClr val="tx1"/>
                </a:solidFill>
              </a:rPr>
              <a:t>Волинця Степана </a:t>
            </a:r>
            <a:br>
              <a:rPr lang="uk-UA" sz="2200" dirty="0" smtClean="0">
                <a:solidFill>
                  <a:schemeClr val="tx1"/>
                </a:solidFill>
              </a:rPr>
            </a:br>
            <a:r>
              <a:rPr lang="uk-UA" sz="2200" dirty="0" smtClean="0">
                <a:solidFill>
                  <a:schemeClr val="tx1"/>
                </a:solidFill>
              </a:rPr>
              <a:t>Івановича</a:t>
            </a:r>
            <a:br>
              <a:rPr lang="uk-UA" sz="2200" dirty="0" smtClean="0">
                <a:solidFill>
                  <a:schemeClr val="tx1"/>
                </a:solidFill>
              </a:rPr>
            </a:br>
            <a:r>
              <a:rPr lang="uk-UA" sz="2200" dirty="0" smtClean="0">
                <a:solidFill>
                  <a:schemeClr val="tx1"/>
                </a:solidFill>
              </a:rPr>
              <a:t>нагородженого</a:t>
            </a:r>
            <a:br>
              <a:rPr lang="uk-UA" sz="2200" dirty="0" smtClean="0">
                <a:solidFill>
                  <a:schemeClr val="tx1"/>
                </a:solidFill>
              </a:rPr>
            </a:br>
            <a:r>
              <a:rPr lang="uk-UA" sz="2200" dirty="0" smtClean="0">
                <a:solidFill>
                  <a:schemeClr val="tx1"/>
                </a:solidFill>
              </a:rPr>
              <a:t>ОРДЕНОМ </a:t>
            </a:r>
            <a:br>
              <a:rPr lang="uk-UA" sz="2200" dirty="0" smtClean="0">
                <a:solidFill>
                  <a:schemeClr val="tx1"/>
                </a:solidFill>
              </a:rPr>
            </a:br>
            <a:r>
              <a:rPr lang="uk-UA" sz="2200" dirty="0" smtClean="0">
                <a:solidFill>
                  <a:schemeClr val="tx1"/>
                </a:solidFill>
              </a:rPr>
              <a:t>“</a:t>
            </a:r>
            <a:r>
              <a:rPr lang="uk-UA" sz="2200" dirty="0" err="1" smtClean="0">
                <a:solidFill>
                  <a:schemeClr val="tx1"/>
                </a:solidFill>
              </a:rPr>
              <a:t>Чорнобильский</a:t>
            </a:r>
            <a:r>
              <a:rPr lang="uk-UA" sz="2200" dirty="0" smtClean="0">
                <a:solidFill>
                  <a:schemeClr val="tx1"/>
                </a:solidFill>
              </a:rPr>
              <a:t> Хрест:</a:t>
            </a:r>
            <a:br>
              <a:rPr lang="uk-UA" sz="2200" dirty="0" smtClean="0">
                <a:solidFill>
                  <a:schemeClr val="tx1"/>
                </a:solidFill>
              </a:rPr>
            </a:br>
            <a:r>
              <a:rPr lang="uk-UA" sz="2200" dirty="0" smtClean="0">
                <a:solidFill>
                  <a:schemeClr val="tx1"/>
                </a:solidFill>
              </a:rPr>
              <a:t>    Мужність. Честь.</a:t>
            </a:r>
            <a:br>
              <a:rPr lang="uk-UA" sz="2200" dirty="0" smtClean="0">
                <a:solidFill>
                  <a:schemeClr val="tx1"/>
                </a:solidFill>
              </a:rPr>
            </a:br>
            <a:r>
              <a:rPr lang="uk-UA" sz="2200" dirty="0" smtClean="0">
                <a:solidFill>
                  <a:schemeClr val="tx1"/>
                </a:solidFill>
              </a:rPr>
              <a:t> </a:t>
            </a:r>
            <a:r>
              <a:rPr lang="uk-UA" sz="2200" dirty="0" err="1" smtClean="0">
                <a:solidFill>
                  <a:schemeClr val="tx1"/>
                </a:solidFill>
              </a:rPr>
              <a:t>Гуманність”</a:t>
            </a:r>
            <a:r>
              <a:rPr lang="uk-UA" sz="2200" dirty="0" smtClean="0">
                <a:solidFill>
                  <a:schemeClr val="tx1"/>
                </a:solidFill>
              </a:rPr>
              <a:t>.</a:t>
            </a:r>
            <a:br>
              <a:rPr lang="uk-UA" sz="2200" dirty="0" smtClean="0">
                <a:solidFill>
                  <a:schemeClr val="tx1"/>
                </a:solidFill>
              </a:rPr>
            </a:br>
            <a:endParaRPr lang="ru-RU" sz="2200" dirty="0">
              <a:solidFill>
                <a:schemeClr val="tx1"/>
              </a:solidFill>
            </a:endParaRPr>
          </a:p>
        </p:txBody>
      </p:sp>
      <p:pic>
        <p:nvPicPr>
          <p:cNvPr id="25602" name="Picture 2" descr="F:\ЧАЕС ліквідатори\Ліквідатори\Посвідчення Волинця.JPG"/>
          <p:cNvPicPr>
            <a:picLocks noChangeAspect="1" noChangeArrowheads="1"/>
          </p:cNvPicPr>
          <p:nvPr/>
        </p:nvPicPr>
        <p:blipFill>
          <a:blip r:embed="rId2" cstate="print"/>
          <a:srcRect/>
          <a:stretch>
            <a:fillRect/>
          </a:stretch>
        </p:blipFill>
        <p:spPr bwMode="auto">
          <a:xfrm>
            <a:off x="0" y="0"/>
            <a:ext cx="5940151" cy="4149080"/>
          </a:xfrm>
          <a:prstGeom prst="rect">
            <a:avLst/>
          </a:prstGeom>
          <a:noFill/>
        </p:spPr>
      </p:pic>
      <p:sp>
        <p:nvSpPr>
          <p:cNvPr id="3" name="Объект 2"/>
          <p:cNvSpPr>
            <a:spLocks noGrp="1"/>
          </p:cNvSpPr>
          <p:nvPr>
            <p:ph idx="1"/>
          </p:nvPr>
        </p:nvSpPr>
        <p:spPr>
          <a:xfrm>
            <a:off x="179513" y="4149079"/>
            <a:ext cx="8784976" cy="2592289"/>
          </a:xfrm>
        </p:spPr>
        <p:txBody>
          <a:bodyPr>
            <a:normAutofit/>
          </a:bodyPr>
          <a:lstStyle/>
          <a:p>
            <a:pPr algn="just"/>
            <a:r>
              <a:rPr lang="uk-UA" sz="1600" dirty="0"/>
              <a:t>Населення району Чорнобиля (185 тисяч) і міста Чорнобиля (14 тисяч) значною мірою було евакуйоване. Однак у місті і в 2019 році продовжує проживати невелика кількість населення — ті, хто відмовилися залишити рідне місто. Місто є адміністративним центром управління — в ньому розташований Державний відділ Адміністрація Зони Відчуження та Зони Безумовного Відселення</a:t>
            </a:r>
            <a:r>
              <a:rPr lang="uk-UA" sz="1600" dirty="0" smtClean="0"/>
              <a:t>.</a:t>
            </a:r>
            <a:endParaRPr lang="uk-UA" sz="1600" dirty="0"/>
          </a:p>
          <a:p>
            <a:pPr algn="just"/>
            <a:r>
              <a:rPr lang="uk-UA" sz="1600" dirty="0"/>
              <a:t>У Чорнобилі розташована рота охорони Міністерства внутрішніх справ, яка здійснює охорону (патрулювання) території зони відчуження, а також проводить нагляд за Контрольно-пропускним режимом зони на 9-ти КПП. Завдяки роботі поліції виявляються та фіксуються факти проникнення на територію зони відчуження екстремальних туристів з чорнобильського </a:t>
            </a:r>
            <a:r>
              <a:rPr lang="uk-UA" sz="1600" dirty="0" err="1"/>
              <a:t>сталкерства</a:t>
            </a:r>
            <a:r>
              <a:rPr lang="uk-UA" sz="1600" dirty="0"/>
              <a:t>, а також осіб-мародерів.</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54162"/>
          </a:xfrm>
        </p:spPr>
        <p:txBody>
          <a:bodyPr>
            <a:normAutofit fontScale="90000"/>
          </a:bodyPr>
          <a:lstStyle/>
          <a:p>
            <a:pPr algn="r"/>
            <a:r>
              <a:rPr lang="uk-UA" sz="2400" dirty="0" smtClean="0">
                <a:solidFill>
                  <a:schemeClr val="tx1"/>
                </a:solidFill>
              </a:rPr>
              <a:t>ПЕРЕПУСТКА</a:t>
            </a:r>
            <a:br>
              <a:rPr lang="uk-UA" sz="2400" dirty="0" smtClean="0">
                <a:solidFill>
                  <a:schemeClr val="tx1"/>
                </a:solidFill>
              </a:rPr>
            </a:br>
            <a:r>
              <a:rPr lang="uk-UA" sz="2400" dirty="0" smtClean="0">
                <a:solidFill>
                  <a:schemeClr val="tx1"/>
                </a:solidFill>
              </a:rPr>
              <a:t>на в'їзд до</a:t>
            </a:r>
            <a:br>
              <a:rPr lang="uk-UA" sz="2400" dirty="0" smtClean="0">
                <a:solidFill>
                  <a:schemeClr val="tx1"/>
                </a:solidFill>
              </a:rPr>
            </a:br>
            <a:r>
              <a:rPr lang="uk-UA" sz="2400" dirty="0" smtClean="0">
                <a:solidFill>
                  <a:schemeClr val="tx1"/>
                </a:solidFill>
              </a:rPr>
              <a:t>м. Чорнобиль</a:t>
            </a:r>
            <a:br>
              <a:rPr lang="uk-UA" sz="2400" dirty="0" smtClean="0">
                <a:solidFill>
                  <a:schemeClr val="tx1"/>
                </a:solidFill>
              </a:rPr>
            </a:br>
            <a:r>
              <a:rPr lang="uk-UA" sz="2400" dirty="0" smtClean="0">
                <a:solidFill>
                  <a:schemeClr val="tx1"/>
                </a:solidFill>
              </a:rPr>
              <a:t>літо 1986р. </a:t>
            </a:r>
            <a:endParaRPr lang="ru-RU" sz="2400" dirty="0">
              <a:solidFill>
                <a:schemeClr val="tx1"/>
              </a:solidFill>
            </a:endParaRPr>
          </a:p>
        </p:txBody>
      </p:sp>
      <p:pic>
        <p:nvPicPr>
          <p:cNvPr id="24578" name="Picture 2" descr="F:\ЧАЕС ліквідатори\Ліквідатори\Пропуск.JPG"/>
          <p:cNvPicPr>
            <a:picLocks noChangeAspect="1" noChangeArrowheads="1"/>
          </p:cNvPicPr>
          <p:nvPr/>
        </p:nvPicPr>
        <p:blipFill>
          <a:blip r:embed="rId2" cstate="print"/>
          <a:srcRect/>
          <a:stretch>
            <a:fillRect/>
          </a:stretch>
        </p:blipFill>
        <p:spPr bwMode="auto">
          <a:xfrm>
            <a:off x="0" y="0"/>
            <a:ext cx="4644008" cy="6797810"/>
          </a:xfrm>
          <a:prstGeom prst="rect">
            <a:avLst/>
          </a:prstGeom>
          <a:noFill/>
        </p:spPr>
      </p:pic>
      <p:pic>
        <p:nvPicPr>
          <p:cNvPr id="10242" name="Picture 2" descr="C:\Users\Сергей\Desktop\Новая папка\_105792920_chernobyl_map_976_v1.png"/>
          <p:cNvPicPr>
            <a:picLocks noGrp="1" noChangeAspect="1" noChangeArrowheads="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4646577" y="2348880"/>
            <a:ext cx="4497423" cy="4515746"/>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dirty="0" smtClean="0"/>
          </a:p>
          <a:p>
            <a:endParaRPr lang="ru-RU" dirty="0"/>
          </a:p>
          <a:p>
            <a:endParaRPr lang="ru-RU" dirty="0" smtClean="0"/>
          </a:p>
          <a:p>
            <a:endParaRPr lang="ru-RU" dirty="0"/>
          </a:p>
          <a:p>
            <a:endParaRPr lang="ru-RU" dirty="0" smtClean="0"/>
          </a:p>
          <a:p>
            <a:endParaRPr lang="ru-RU" dirty="0"/>
          </a:p>
          <a:p>
            <a:r>
              <a:rPr lang="ru-RU" dirty="0" err="1" smtClean="0"/>
              <a:t>Ожиговецький</a:t>
            </a:r>
            <a:r>
              <a:rPr lang="ru-RU" dirty="0" smtClean="0"/>
              <a:t> О. – </a:t>
            </a:r>
            <a:r>
              <a:rPr lang="ru-RU" dirty="0" err="1" smtClean="0"/>
              <a:t>ліквідатор</a:t>
            </a:r>
            <a:r>
              <a:rPr lang="ru-RU" dirty="0" smtClean="0"/>
              <a:t> </a:t>
            </a:r>
            <a:r>
              <a:rPr lang="ru-RU" dirty="0" err="1" smtClean="0"/>
              <a:t>аварії</a:t>
            </a:r>
            <a:r>
              <a:rPr lang="ru-RU" dirty="0" smtClean="0"/>
              <a:t> на ЧАЕС</a:t>
            </a:r>
            <a:endParaRPr lang="ru-RU" dirty="0"/>
          </a:p>
        </p:txBody>
      </p:sp>
      <p:sp>
        <p:nvSpPr>
          <p:cNvPr id="2" name="Заголовок 1"/>
          <p:cNvSpPr>
            <a:spLocks noGrp="1"/>
          </p:cNvSpPr>
          <p:nvPr>
            <p:ph type="title"/>
          </p:nvPr>
        </p:nvSpPr>
        <p:spPr/>
        <p:txBody>
          <a:bodyPr/>
          <a:lstStyle/>
          <a:p>
            <a:endParaRPr lang="ru-RU" dirty="0"/>
          </a:p>
        </p:txBody>
      </p:sp>
      <p:pic>
        <p:nvPicPr>
          <p:cNvPr id="1026" name="Picture 2" descr="C:\Users\Сергей\Desktop\чорнобильці\Ожиговецький О.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5078"/>
            <a:ext cx="9144000" cy="528613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Сергей\Desktop\чорнобильці\Волинець посв 1.png"/>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5452" y="1"/>
            <a:ext cx="6305644" cy="4293096"/>
          </a:xfrm>
          <a:prstGeom prst="rect">
            <a:avLst/>
          </a:prstGeom>
          <a:noFill/>
          <a:extLst>
            <a:ext uri="{909E8E84-426E-40DD-AFC4-6F175D3DCCD1}">
              <a14:hiddenFill xmlns="" xmlns:a14="http://schemas.microsoft.com/office/drawing/2010/main">
                <a:solidFill>
                  <a:srgbClr val="FFFFFF"/>
                </a:solidFill>
              </a14:hiddenFill>
            </a:ext>
          </a:extLst>
        </p:spPr>
      </p:pic>
      <p:sp>
        <p:nvSpPr>
          <p:cNvPr id="2" name="Заголовок 1"/>
          <p:cNvSpPr>
            <a:spLocks noGrp="1"/>
          </p:cNvSpPr>
          <p:nvPr>
            <p:ph type="title"/>
          </p:nvPr>
        </p:nvSpPr>
        <p:spPr>
          <a:xfrm>
            <a:off x="6300192" y="116632"/>
            <a:ext cx="2664296" cy="2880320"/>
          </a:xfrm>
        </p:spPr>
        <p:txBody>
          <a:bodyPr>
            <a:noAutofit/>
          </a:bodyPr>
          <a:lstStyle/>
          <a:p>
            <a:r>
              <a:rPr lang="uk-UA" sz="2400" dirty="0" smtClean="0">
                <a:solidFill>
                  <a:schemeClr val="tx1"/>
                </a:solidFill>
              </a:rPr>
              <a:t>Посвідчення </a:t>
            </a:r>
            <a:br>
              <a:rPr lang="uk-UA" sz="2400" dirty="0" smtClean="0">
                <a:solidFill>
                  <a:schemeClr val="tx1"/>
                </a:solidFill>
              </a:rPr>
            </a:br>
            <a:r>
              <a:rPr lang="uk-UA" sz="2400" dirty="0" smtClean="0">
                <a:solidFill>
                  <a:schemeClr val="tx1"/>
                </a:solidFill>
              </a:rPr>
              <a:t>«Чорнобильця»</a:t>
            </a:r>
            <a:br>
              <a:rPr lang="uk-UA" sz="2400" dirty="0" smtClean="0">
                <a:solidFill>
                  <a:schemeClr val="tx1"/>
                </a:solidFill>
              </a:rPr>
            </a:br>
            <a:r>
              <a:rPr lang="uk-UA" sz="2400" dirty="0" smtClean="0">
                <a:solidFill>
                  <a:schemeClr val="tx1"/>
                </a:solidFill>
              </a:rPr>
              <a:t>учасника ліквідації наслідків аварії на ЧАЕС</a:t>
            </a:r>
            <a:br>
              <a:rPr lang="uk-UA" sz="2400" dirty="0" smtClean="0">
                <a:solidFill>
                  <a:schemeClr val="tx1"/>
                </a:solidFill>
              </a:rPr>
            </a:br>
            <a:r>
              <a:rPr lang="uk-UA" sz="2400" dirty="0" smtClean="0">
                <a:solidFill>
                  <a:schemeClr val="tx1"/>
                </a:solidFill>
              </a:rPr>
              <a:t>Волинця Степана Івановича</a:t>
            </a:r>
            <a:endParaRPr lang="uk-UA" sz="2400" dirty="0">
              <a:solidFill>
                <a:schemeClr val="tx1"/>
              </a:solidFill>
            </a:endParaRPr>
          </a:p>
        </p:txBody>
      </p:sp>
      <p:pic>
        <p:nvPicPr>
          <p:cNvPr id="2050" name="Picture 2" descr="C:\Users\Сергей\Desktop\чорнобильці\Волинець посв 1.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10349" y="-4795837"/>
            <a:ext cx="4363200" cy="3209219"/>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2" descr="C:\Users\Сергей\Desktop\чорнобильці\Волинець посв 2.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804" y="4293096"/>
            <a:ext cx="6305996" cy="256490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057718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C:\Users\Сергей\Desktop\чорнобильці\Волинець посв 3.png"/>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23252" y="20879"/>
            <a:ext cx="5412844" cy="6720489"/>
          </a:xfrm>
          <a:prstGeom prst="rect">
            <a:avLst/>
          </a:prstGeom>
          <a:noFill/>
          <a:extLst>
            <a:ext uri="{909E8E84-426E-40DD-AFC4-6F175D3DCCD1}">
              <a14:hiddenFill xmlns="" xmlns:a14="http://schemas.microsoft.com/office/drawing/2010/main">
                <a:solidFill>
                  <a:srgbClr val="FFFFFF"/>
                </a:solidFill>
              </a14:hiddenFill>
            </a:ext>
          </a:extLst>
        </p:spPr>
      </p:pic>
      <p:sp>
        <p:nvSpPr>
          <p:cNvPr id="2" name="Заголовок 1"/>
          <p:cNvSpPr>
            <a:spLocks noGrp="1"/>
          </p:cNvSpPr>
          <p:nvPr>
            <p:ph type="title"/>
          </p:nvPr>
        </p:nvSpPr>
        <p:spPr>
          <a:xfrm>
            <a:off x="5436096" y="332656"/>
            <a:ext cx="3456384" cy="1728192"/>
          </a:xfrm>
        </p:spPr>
        <p:txBody>
          <a:bodyPr>
            <a:normAutofit/>
          </a:bodyPr>
          <a:lstStyle/>
          <a:p>
            <a:r>
              <a:rPr lang="uk-UA" sz="2000" dirty="0">
                <a:solidFill>
                  <a:schemeClr val="tx1"/>
                </a:solidFill>
              </a:rPr>
              <a:t>Посвідчення </a:t>
            </a:r>
            <a:r>
              <a:rPr lang="uk-UA" sz="2000" dirty="0" smtClean="0">
                <a:solidFill>
                  <a:schemeClr val="tx1"/>
                </a:solidFill>
              </a:rPr>
              <a:t/>
            </a:r>
            <a:br>
              <a:rPr lang="uk-UA" sz="2000" dirty="0" smtClean="0">
                <a:solidFill>
                  <a:schemeClr val="tx1"/>
                </a:solidFill>
              </a:rPr>
            </a:br>
            <a:r>
              <a:rPr lang="uk-UA" sz="2000" dirty="0" smtClean="0">
                <a:solidFill>
                  <a:schemeClr val="tx1"/>
                </a:solidFill>
              </a:rPr>
              <a:t>особи</a:t>
            </a:r>
            <a:r>
              <a:rPr lang="uk-UA" sz="2000" dirty="0">
                <a:solidFill>
                  <a:schemeClr val="tx1"/>
                </a:solidFill>
              </a:rPr>
              <a:t/>
            </a:r>
            <a:br>
              <a:rPr lang="uk-UA" sz="2000" dirty="0">
                <a:solidFill>
                  <a:schemeClr val="tx1"/>
                </a:solidFill>
              </a:rPr>
            </a:br>
            <a:r>
              <a:rPr lang="uk-UA" sz="2000" dirty="0" smtClean="0">
                <a:solidFill>
                  <a:schemeClr val="tx1"/>
                </a:solidFill>
              </a:rPr>
              <a:t>учасника </a:t>
            </a:r>
            <a:r>
              <a:rPr lang="uk-UA" sz="2000" dirty="0">
                <a:solidFill>
                  <a:schemeClr val="tx1"/>
                </a:solidFill>
              </a:rPr>
              <a:t>ліквідації наслідків аварії на ЧАЕС</a:t>
            </a:r>
            <a:br>
              <a:rPr lang="uk-UA" sz="2000" dirty="0">
                <a:solidFill>
                  <a:schemeClr val="tx1"/>
                </a:solidFill>
              </a:rPr>
            </a:br>
            <a:r>
              <a:rPr lang="uk-UA" sz="2000" dirty="0">
                <a:solidFill>
                  <a:schemeClr val="tx1"/>
                </a:solidFill>
              </a:rPr>
              <a:t>Волинця Степана Івановича</a:t>
            </a:r>
            <a:endParaRPr lang="uk-UA" sz="2000" dirty="0"/>
          </a:p>
        </p:txBody>
      </p:sp>
      <p:pic>
        <p:nvPicPr>
          <p:cNvPr id="3075" name="Picture 3" descr="C:\Users\Сергей\Desktop\чорнобильці\Волинець посв 3.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91050" y="-8558213"/>
            <a:ext cx="5400000" cy="706434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1871035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Сергей\Desktop\чорнобильці\вірш С.Шклярука.png"/>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25028"/>
            <a:ext cx="9144000" cy="5470252"/>
          </a:xfrm>
          <a:prstGeom prst="rect">
            <a:avLst/>
          </a:prstGeom>
          <a:noFill/>
          <a:extLst>
            <a:ext uri="{909E8E84-426E-40DD-AFC4-6F175D3DCCD1}">
              <a14:hiddenFill xmlns="" xmlns:a14="http://schemas.microsoft.com/office/drawing/2010/main">
                <a:solidFill>
                  <a:srgbClr val="FFFFFF"/>
                </a:solidFill>
              </a14:hiddenFill>
            </a:ext>
          </a:extLst>
        </p:spPr>
      </p:pic>
      <p:pic>
        <p:nvPicPr>
          <p:cNvPr id="4098" name="Picture 2" descr="C:\Users\Сергей\Desktop\чорнобильці\вірш С.Шклярука.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420349" y="-3876674"/>
            <a:ext cx="5400000" cy="2631385"/>
          </a:xfrm>
          <a:prstGeom prst="rect">
            <a:avLst/>
          </a:prstGeom>
          <a:noFill/>
          <a:extLst>
            <a:ext uri="{909E8E84-426E-40DD-AFC4-6F175D3DCCD1}">
              <a14:hiddenFill xmlns="" xmlns:a14="http://schemas.microsoft.com/office/drawing/2010/main">
                <a:solidFill>
                  <a:srgbClr val="FFFFFF"/>
                </a:solidFill>
              </a14:hiddenFill>
            </a:ext>
          </a:extLst>
        </p:spPr>
      </p:pic>
      <p:sp>
        <p:nvSpPr>
          <p:cNvPr id="6" name="Прямоугольник 5"/>
          <p:cNvSpPr/>
          <p:nvPr/>
        </p:nvSpPr>
        <p:spPr>
          <a:xfrm>
            <a:off x="2195736" y="5661248"/>
            <a:ext cx="4572000" cy="646331"/>
          </a:xfrm>
          <a:prstGeom prst="rect">
            <a:avLst/>
          </a:prstGeom>
        </p:spPr>
        <p:txBody>
          <a:bodyPr>
            <a:spAutoFit/>
          </a:bodyPr>
          <a:lstStyle/>
          <a:p>
            <a:pPr algn="ctr"/>
            <a:r>
              <a:rPr lang="uk-UA" dirty="0"/>
              <a:t>Вірші Сергія </a:t>
            </a:r>
            <a:r>
              <a:rPr lang="uk-UA" dirty="0" err="1"/>
              <a:t>Шклярука</a:t>
            </a:r>
            <a:r>
              <a:rPr lang="uk-UA" dirty="0"/>
              <a:t> </a:t>
            </a:r>
            <a:r>
              <a:rPr lang="uk-UA" dirty="0" smtClean="0"/>
              <a:t>- ліквідатора наслідків аварії на ЧАЕС.</a:t>
            </a:r>
            <a:endParaRPr lang="uk-UA" dirty="0"/>
          </a:p>
        </p:txBody>
      </p:sp>
    </p:spTree>
    <p:extLst>
      <p:ext uri="{BB962C8B-B14F-4D97-AF65-F5344CB8AC3E}">
        <p14:creationId xmlns="" xmlns:p14="http://schemas.microsoft.com/office/powerpoint/2010/main" val="580400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Сергей\Desktop\чорнобильці\вірш С.Шклярука0001.png"/>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1"/>
            <a:ext cx="9144001" cy="5733257"/>
          </a:xfrm>
          <a:prstGeom prst="rect">
            <a:avLst/>
          </a:prstGeom>
          <a:noFill/>
          <a:extLst>
            <a:ext uri="{909E8E84-426E-40DD-AFC4-6F175D3DCCD1}">
              <a14:hiddenFill xmlns="" xmlns:a14="http://schemas.microsoft.com/office/drawing/2010/main">
                <a:solidFill>
                  <a:srgbClr val="FFFFFF"/>
                </a:solidFill>
              </a14:hiddenFill>
            </a:ext>
          </a:extLst>
        </p:spPr>
      </p:pic>
      <p:pic>
        <p:nvPicPr>
          <p:cNvPr id="5122" name="Picture 2" descr="C:\Users\Сергей\Desktop\чорнобильці\вірш С.Шклярука0001.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553700" y="-3895725"/>
            <a:ext cx="7200000" cy="3486650"/>
          </a:xfrm>
          <a:prstGeom prst="rect">
            <a:avLst/>
          </a:prstGeom>
          <a:noFill/>
          <a:extLst>
            <a:ext uri="{909E8E84-426E-40DD-AFC4-6F175D3DCCD1}">
              <a14:hiddenFill xmlns="" xmlns:a14="http://schemas.microsoft.com/office/drawing/2010/main">
                <a:solidFill>
                  <a:srgbClr val="FFFFFF"/>
                </a:solidFill>
              </a14:hiddenFill>
            </a:ext>
          </a:extLst>
        </p:spPr>
      </p:pic>
      <p:pic>
        <p:nvPicPr>
          <p:cNvPr id="5124"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123728" y="5733256"/>
            <a:ext cx="5040560" cy="10081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890807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uk-UA"/>
          </a:p>
        </p:txBody>
      </p:sp>
      <p:pic>
        <p:nvPicPr>
          <p:cNvPr id="5" name="Picture 2" descr="C:\Users\Сергей\Desktop\Новая папка\unnamed.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25086"/>
            <a:ext cx="9212939" cy="688308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380424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511</TotalTime>
  <Words>897</Words>
  <Application>Microsoft Office PowerPoint</Application>
  <PresentationFormat>Экран (4:3)</PresentationFormat>
  <Paragraphs>163</Paragraphs>
  <Slides>40</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40</vt:i4>
      </vt:variant>
    </vt:vector>
  </HeadingPairs>
  <TitlesOfParts>
    <vt:vector size="41" baseType="lpstr">
      <vt:lpstr>Волна</vt:lpstr>
      <vt:lpstr>ДЗВОНИ ЧОРНОБИЛЯ</vt:lpstr>
      <vt:lpstr>Слайд 2</vt:lpstr>
      <vt:lpstr>Слайд 3</vt:lpstr>
      <vt:lpstr>Ікона  “Чорнобильський спас”</vt:lpstr>
      <vt:lpstr>Уперше Чорнобиль згадується в  Іпатіївському літописі під 1193 роком,  коли князь Рюрик Ростиславич полював у місцевих лісах.  Тоді місто належало до Київського князівства. Наступна згадка про Чорнобиль  міститься у «Списку руських міст далеких і близьких» . Рештками літописного Чорнобиля,  скоріш за все, є городище (із культурним шаром XI—XIV століть),  виявлене 2003 року на мисі між Свято-Іллінською церквою та парком. Імовірно, уже в середині XV століття існував Чорнобильський замок,  який був розорений татарами (близько 1473 або 1482 року)  і відновлений близько 1521 року[1].  Тоді ж був утворений Чорнобильський замковий повіт  (існував до адміністративної реформи 1565—1566 років).  1548 року за наказом київського воєводи  Фрідріха Пронського на березі річки Прип'ять  звели Чорнобильський замок. Будівництво велось  місцевими людьми під керівництвом зем'янина Заморенка</vt:lpstr>
      <vt:lpstr>Слайд 6</vt:lpstr>
      <vt:lpstr>У 1970—1980-х роках в місті була харчова промисловість, чавуноливарний завод, ремонтно-експлуатаційна база Дніпровського річкового пароплавства, цех мистецьких виробів, районне об'єднання «Сільгостехніка», медичне і професійно-технічне училища. Тоді ж на березі Прип'яті поблизу міста була збудована Чорнобильська АЕС — перша атомна електростанція в Україні. Енергоблоки станції було спроектовано на основі канальних реакторів великої потужності типу РБМК. Будівництво розпочалося у 1971 році; перший енергоблок потужністю 1000 МВт вступив у дію через шість років. Згодом добудовано ще три енергоблоки. На 1983 рік загальна потужність станції становила 4000 МВт.</vt:lpstr>
      <vt:lpstr>Слайд 8</vt:lpstr>
      <vt:lpstr>26 квітня 1986 року на Чорнобильській АЕС сталася найбільша в історії атомної енергетики аварія. Реактор четвертого енергоблоку вибухнув, радіоактивні частки йоду, стронцію та цезію поширилися на північну частину України, Білорусі, Росії, Прибалтики, Польщі, Швеції, Фінляндії та інших країн. Чорнобильська катастрофа спричинила великі людські жертви, Чорнобиль став символом атомної небезпеки в світовому масштабі.</vt:lpstr>
      <vt:lpstr>Слайд 10</vt:lpstr>
      <vt:lpstr>Слайд 11</vt:lpstr>
      <vt:lpstr>Слайд 12</vt:lpstr>
      <vt:lpstr>Творці пам'ятника  Героям – Чорнобильцям у Волочиську</vt:lpstr>
      <vt:lpstr>Слайд 14</vt:lpstr>
      <vt:lpstr>Слайд 15</vt:lpstr>
      <vt:lpstr>Книга, присвячена  героям –ліквідаторам наслідків аварії на ЧАЕС.</vt:lpstr>
      <vt:lpstr>Світлина ЧАЕС,  зроблена учасниками  ліквідації катастрофи з Волочищини </vt:lpstr>
      <vt:lpstr>  Світлина ЧАЕС,  зроблена учасниками  т  ліквідації катастрофи з Волочищини  </vt:lpstr>
      <vt:lpstr>Перша бригада швидкої допомоги з Волочищини</vt:lpstr>
      <vt:lpstr>Військові-  ліквідатори наслідків  аварії на ЧАЕС</vt:lpstr>
      <vt:lpstr>Ліквідатори  аварії на ЧАЕС. Відпочинок</vt:lpstr>
      <vt:lpstr>Слайд 22</vt:lpstr>
      <vt:lpstr>Слайд 23</vt:lpstr>
      <vt:lpstr>Слайд 24</vt:lpstr>
      <vt:lpstr>ПОСВІДЧЕННЯ Габак Миколи  Дмитровича до почесної  нагороди – ордену</vt:lpstr>
      <vt:lpstr>ПОСВІДЧЕННЯ Габак Миколи  Дмитровича до медаллі “ЗА ЗАСЛУГИ”</vt:lpstr>
      <vt:lpstr>ПОСВІДЧЕННЯ Габак Миколи  Дмитровича до медаллі “ЗАХИСНИКУ ВІТЧИЗНИ”</vt:lpstr>
      <vt:lpstr>Слайд 28</vt:lpstr>
      <vt:lpstr>Біль Чорнобиля у наших серцях  до сьогодні</vt:lpstr>
      <vt:lpstr>Кучер Олексій,  водій автобуса з м.Волочиськ</vt:lpstr>
      <vt:lpstr>Понад сотня лікарів  з Волочиська  та району прийняли  участь у ліквідації  наслідків аварії на ЧАЕС</vt:lpstr>
      <vt:lpstr>Мельник М. Л.</vt:lpstr>
      <vt:lpstr> Орденська книжка Волинця Степана  Івановича нагородженого ОРДЕНОМ  “Чорнобильский Хрест:     Мужність. Честь.  Гуманність”. </vt:lpstr>
      <vt:lpstr>ПЕРЕПУСТКА на в'їзд до м. Чорнобиль літо 1986р. </vt:lpstr>
      <vt:lpstr>Слайд 35</vt:lpstr>
      <vt:lpstr>Посвідчення  «Чорнобильця» учасника ліквідації наслідків аварії на ЧАЕС Волинця Степана Івановича</vt:lpstr>
      <vt:lpstr>Посвідчення  особи учасника ліквідації наслідків аварії на ЧАЕС Волинця Степана Івановича</vt:lpstr>
      <vt:lpstr>Слайд 38</vt:lpstr>
      <vt:lpstr>Слайд 39</vt:lpstr>
      <vt:lpstr>Слайд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DELL</dc:creator>
  <cp:lastModifiedBy>DELL</cp:lastModifiedBy>
  <cp:revision>55</cp:revision>
  <dcterms:created xsi:type="dcterms:W3CDTF">2021-04-20T09:39:59Z</dcterms:created>
  <dcterms:modified xsi:type="dcterms:W3CDTF">2021-04-27T12:10:38Z</dcterms:modified>
</cp:coreProperties>
</file>